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Palatino Linotyp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alatinoLinotype-italic.fntdata"/><Relationship Id="rId20" Type="http://schemas.openxmlformats.org/officeDocument/2006/relationships/slide" Target="slides/slide16.xml"/><Relationship Id="rId41" Type="http://schemas.openxmlformats.org/officeDocument/2006/relationships/font" Target="fonts/PalatinoLinotype-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PalatinoLinotype-bold.fntdata"/><Relationship Id="rId16" Type="http://schemas.openxmlformats.org/officeDocument/2006/relationships/slide" Target="slides/slide12.xml"/><Relationship Id="rId38" Type="http://schemas.openxmlformats.org/officeDocument/2006/relationships/font" Target="fonts/PalatinoLinotyp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0a043654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0a04365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0a043654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0a04365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0a043654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0a04365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80a043654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80a04365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80a043654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80a04365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f80a043654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80a04365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f80a043654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80a04365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80a043654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80a04365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80a043654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80a04365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80a043654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80a04365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29cfa784b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29cfa784b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f80a043654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f80a04365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f80a043654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80a04365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80a043654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f80a04365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f80a043654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f80a04365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f80a043654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f80a04365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f80a043654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f80a04365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f80a043654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f80a04365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f80a043654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f80a04365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f80a043654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f80a04365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f80a043654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f80a04365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0a04365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0a0436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f80a043654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f80a04365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f80a043654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f80a04365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f80a043654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f80a04365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0a04365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0a0436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0a04365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0a04365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0a04365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0a0436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0a04365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0a0436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0a04365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0a0436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80a043654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0a04365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icial/Título" type="title">
  <p:cSld name="TITLE">
    <p:spTree>
      <p:nvGrpSpPr>
        <p:cNvPr id="6" name="Shape 6"/>
        <p:cNvGrpSpPr/>
        <p:nvPr/>
      </p:nvGrpSpPr>
      <p:grpSpPr>
        <a:xfrm>
          <a:off x="0" y="0"/>
          <a:ext cx="0" cy="0"/>
          <a:chOff x="0" y="0"/>
          <a:chExt cx="0" cy="0"/>
        </a:xfrm>
      </p:grpSpPr>
      <p:pic>
        <p:nvPicPr>
          <p:cNvPr descr="Interfaz de usuario gráfica&#10;&#10;Descripción generada automáticamente" id="7" name="Google Shape;7;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 name="Google Shape;8;p2"/>
          <p:cNvSpPr txBox="1"/>
          <p:nvPr>
            <p:ph type="ctrTitle"/>
          </p:nvPr>
        </p:nvSpPr>
        <p:spPr>
          <a:xfrm>
            <a:off x="218901" y="2668385"/>
            <a:ext cx="6481157" cy="1555316"/>
          </a:xfrm>
          <a:prstGeom prst="rect">
            <a:avLst/>
          </a:prstGeom>
          <a:noFill/>
          <a:ln>
            <a:noFill/>
          </a:ln>
        </p:spPr>
        <p:txBody>
          <a:bodyPr anchorCtr="0" anchor="b" bIns="45700" lIns="91425" spcFirstLastPara="1" rIns="91425" wrap="square" tIns="45700">
            <a:normAutofit/>
          </a:bodyPr>
          <a:lstStyle>
            <a:lvl1pPr lvl="0" marR="0" rtl="0" algn="l">
              <a:lnSpc>
                <a:spcPct val="101818"/>
              </a:lnSpc>
              <a:spcBef>
                <a:spcPts val="0"/>
              </a:spcBef>
              <a:spcAft>
                <a:spcPts val="0"/>
              </a:spcAft>
              <a:buClr>
                <a:schemeClr val="lt1"/>
              </a:buClr>
              <a:buSzPts val="5500"/>
              <a:buFont typeface="Calibri"/>
              <a:buNone/>
              <a:defRPr b="1" i="0" sz="55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2"/>
          <p:cNvSpPr txBox="1"/>
          <p:nvPr>
            <p:ph idx="1" type="subTitle"/>
          </p:nvPr>
        </p:nvSpPr>
        <p:spPr>
          <a:xfrm>
            <a:off x="218901" y="4310726"/>
            <a:ext cx="7063048" cy="4358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pic>
        <p:nvPicPr>
          <p:cNvPr descr="Imagen que contiene Texto&#10;&#10;Descripción generada automáticamente" id="10" name="Google Shape;10;p2"/>
          <p:cNvPicPr preferRelativeResize="0"/>
          <p:nvPr/>
        </p:nvPicPr>
        <p:blipFill rotWithShape="1">
          <a:blip r:embed="rId3">
            <a:alphaModFix/>
          </a:blip>
          <a:srcRect b="0" l="0" r="0" t="0"/>
          <a:stretch/>
        </p:blipFill>
        <p:spPr>
          <a:xfrm>
            <a:off x="160712" y="236277"/>
            <a:ext cx="3089564" cy="1021215"/>
          </a:xfrm>
          <a:prstGeom prst="rect">
            <a:avLst/>
          </a:prstGeom>
          <a:noFill/>
          <a:ln>
            <a:noFill/>
          </a:ln>
        </p:spPr>
      </p:pic>
      <p:sp>
        <p:nvSpPr>
          <p:cNvPr id="11" name="Google Shape;11;p2"/>
          <p:cNvSpPr txBox="1"/>
          <p:nvPr/>
        </p:nvSpPr>
        <p:spPr>
          <a:xfrm>
            <a:off x="5603644" y="6450827"/>
            <a:ext cx="1790008" cy="30045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7F7F7F"/>
              </a:buClr>
              <a:buSzPts val="1200"/>
              <a:buFont typeface="Arial"/>
              <a:buNone/>
            </a:pPr>
            <a:r>
              <a:rPr b="0" i="0" lang="es-CO" sz="1200" u="none" cap="none" strike="noStrike">
                <a:solidFill>
                  <a:srgbClr val="7F7F7F"/>
                </a:solidFill>
                <a:latin typeface="Calibri"/>
                <a:ea typeface="Calibri"/>
                <a:cs typeface="Calibri"/>
                <a:sym typeface="Calibri"/>
              </a:rPr>
              <a:t>Versión: Enero/2023</a:t>
            </a:r>
            <a:endParaRPr/>
          </a:p>
        </p:txBody>
      </p:sp>
      <p:sp>
        <p:nvSpPr>
          <p:cNvPr id="12" name="Google Shape;12;p2"/>
          <p:cNvSpPr txBox="1"/>
          <p:nvPr/>
        </p:nvSpPr>
        <p:spPr>
          <a:xfrm>
            <a:off x="6993254" y="6449758"/>
            <a:ext cx="2310939" cy="300457"/>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rgbClr val="CEE6FE"/>
              </a:buClr>
              <a:buSzPct val="100000"/>
              <a:buFont typeface="Arial"/>
              <a:buNone/>
            </a:pPr>
            <a:r>
              <a:rPr b="1" i="0" lang="es-CO" sz="1200" u="none" cap="none" strike="noStrike">
                <a:solidFill>
                  <a:srgbClr val="CEE6FE"/>
                </a:solidFill>
                <a:latin typeface="Calibri"/>
                <a:ea typeface="Calibri"/>
                <a:cs typeface="Calibri"/>
                <a:sym typeface="Calibri"/>
              </a:rPr>
              <a:t>UNIÓN, PROYECCIÓN, LIDERAZGO</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4">
  <p:cSld name="Título Interno 4">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80" name="Google Shape;80;p11"/>
          <p:cNvGrpSpPr/>
          <p:nvPr/>
        </p:nvGrpSpPr>
        <p:grpSpPr>
          <a:xfrm>
            <a:off x="0" y="6330544"/>
            <a:ext cx="12192000" cy="356918"/>
            <a:chOff x="0" y="6330544"/>
            <a:chExt cx="12192000" cy="356918"/>
          </a:xfrm>
        </p:grpSpPr>
        <p:sp>
          <p:nvSpPr>
            <p:cNvPr id="81" name="Google Shape;81;p11"/>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1"/>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83" name="Google Shape;83;p11"/>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1"/>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1"/>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1"/>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5">
  <p:cSld name="Título Interno 5">
    <p:spTree>
      <p:nvGrpSpPr>
        <p:cNvPr id="87" name="Shape 87"/>
        <p:cNvGrpSpPr/>
        <p:nvPr/>
      </p:nvGrpSpPr>
      <p:grpSpPr>
        <a:xfrm>
          <a:off x="0" y="0"/>
          <a:ext cx="0" cy="0"/>
          <a:chOff x="0" y="0"/>
          <a:chExt cx="0" cy="0"/>
        </a:xfrm>
      </p:grpSpPr>
      <p:pic>
        <p:nvPicPr>
          <p:cNvPr id="88" name="Google Shape;88;p12"/>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89" name="Google Shape;89;p12"/>
          <p:cNvGrpSpPr/>
          <p:nvPr/>
        </p:nvGrpSpPr>
        <p:grpSpPr>
          <a:xfrm>
            <a:off x="0" y="6330544"/>
            <a:ext cx="12192000" cy="356918"/>
            <a:chOff x="0" y="6330544"/>
            <a:chExt cx="12192000" cy="356918"/>
          </a:xfrm>
        </p:grpSpPr>
        <p:sp>
          <p:nvSpPr>
            <p:cNvPr id="90" name="Google Shape;90;p12"/>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12"/>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92" name="Google Shape;92;p12"/>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2"/>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2"/>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5" name="Google Shape;95;p12"/>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6">
  <p:cSld name="Título Interno 6">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98" name="Google Shape;98;p13"/>
          <p:cNvGrpSpPr/>
          <p:nvPr/>
        </p:nvGrpSpPr>
        <p:grpSpPr>
          <a:xfrm>
            <a:off x="0" y="6330544"/>
            <a:ext cx="12192000" cy="356918"/>
            <a:chOff x="0" y="6330544"/>
            <a:chExt cx="12192000" cy="356918"/>
          </a:xfrm>
        </p:grpSpPr>
        <p:sp>
          <p:nvSpPr>
            <p:cNvPr id="99" name="Google Shape;99;p13"/>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13"/>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01" name="Google Shape;101;p13"/>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13"/>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3"/>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Google Shape;104;p13"/>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7">
  <p:cSld name="Título Interno 7">
    <p:spTree>
      <p:nvGrpSpPr>
        <p:cNvPr id="105" name="Shape 105"/>
        <p:cNvGrpSpPr/>
        <p:nvPr/>
      </p:nvGrpSpPr>
      <p:grpSpPr>
        <a:xfrm>
          <a:off x="0" y="0"/>
          <a:ext cx="0" cy="0"/>
          <a:chOff x="0" y="0"/>
          <a:chExt cx="0" cy="0"/>
        </a:xfrm>
      </p:grpSpPr>
      <p:pic>
        <p:nvPicPr>
          <p:cNvPr id="106" name="Google Shape;106;p14"/>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07" name="Google Shape;107;p14"/>
          <p:cNvGrpSpPr/>
          <p:nvPr/>
        </p:nvGrpSpPr>
        <p:grpSpPr>
          <a:xfrm>
            <a:off x="0" y="6330544"/>
            <a:ext cx="12192000" cy="356918"/>
            <a:chOff x="0" y="6330544"/>
            <a:chExt cx="12192000" cy="356918"/>
          </a:xfrm>
        </p:grpSpPr>
        <p:sp>
          <p:nvSpPr>
            <p:cNvPr id="108" name="Google Shape;108;p14"/>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4"/>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10" name="Google Shape;110;p14"/>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4"/>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4"/>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3" name="Google Shape;113;p14"/>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8">
  <p:cSld name="Título Interno 8">
    <p:spTree>
      <p:nvGrpSpPr>
        <p:cNvPr id="114" name="Shape 114"/>
        <p:cNvGrpSpPr/>
        <p:nvPr/>
      </p:nvGrpSpPr>
      <p:grpSpPr>
        <a:xfrm>
          <a:off x="0" y="0"/>
          <a:ext cx="0" cy="0"/>
          <a:chOff x="0" y="0"/>
          <a:chExt cx="0" cy="0"/>
        </a:xfrm>
      </p:grpSpPr>
      <p:pic>
        <p:nvPicPr>
          <p:cNvPr id="115" name="Google Shape;115;p15"/>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16" name="Google Shape;116;p15"/>
          <p:cNvGrpSpPr/>
          <p:nvPr/>
        </p:nvGrpSpPr>
        <p:grpSpPr>
          <a:xfrm>
            <a:off x="0" y="6330544"/>
            <a:ext cx="12192000" cy="356918"/>
            <a:chOff x="0" y="6330544"/>
            <a:chExt cx="12192000" cy="356918"/>
          </a:xfrm>
        </p:grpSpPr>
        <p:sp>
          <p:nvSpPr>
            <p:cNvPr id="117" name="Google Shape;117;p15"/>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5"/>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19" name="Google Shape;119;p15"/>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5"/>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15"/>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2" name="Google Shape;122;p15"/>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9">
  <p:cSld name="Título Interno 9">
    <p:spTree>
      <p:nvGrpSpPr>
        <p:cNvPr id="123" name="Shape 123"/>
        <p:cNvGrpSpPr/>
        <p:nvPr/>
      </p:nvGrpSpPr>
      <p:grpSpPr>
        <a:xfrm>
          <a:off x="0" y="0"/>
          <a:ext cx="0" cy="0"/>
          <a:chOff x="0" y="0"/>
          <a:chExt cx="0" cy="0"/>
        </a:xfrm>
      </p:grpSpPr>
      <p:pic>
        <p:nvPicPr>
          <p:cNvPr id="124" name="Google Shape;124;p16"/>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25" name="Google Shape;125;p16"/>
          <p:cNvGrpSpPr/>
          <p:nvPr/>
        </p:nvGrpSpPr>
        <p:grpSpPr>
          <a:xfrm>
            <a:off x="0" y="6330544"/>
            <a:ext cx="12192000" cy="356918"/>
            <a:chOff x="0" y="6330544"/>
            <a:chExt cx="12192000" cy="356918"/>
          </a:xfrm>
        </p:grpSpPr>
        <p:sp>
          <p:nvSpPr>
            <p:cNvPr id="126" name="Google Shape;126;p16"/>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16"/>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28" name="Google Shape;128;p16"/>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16"/>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6"/>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1" name="Google Shape;131;p16"/>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0">
  <p:cSld name="Título Interno 10">
    <p:spTree>
      <p:nvGrpSpPr>
        <p:cNvPr id="132" name="Shape 132"/>
        <p:cNvGrpSpPr/>
        <p:nvPr/>
      </p:nvGrpSpPr>
      <p:grpSpPr>
        <a:xfrm>
          <a:off x="0" y="0"/>
          <a:ext cx="0" cy="0"/>
          <a:chOff x="0" y="0"/>
          <a:chExt cx="0" cy="0"/>
        </a:xfrm>
      </p:grpSpPr>
      <p:pic>
        <p:nvPicPr>
          <p:cNvPr id="133" name="Google Shape;133;p17"/>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34" name="Google Shape;134;p17"/>
          <p:cNvGrpSpPr/>
          <p:nvPr/>
        </p:nvGrpSpPr>
        <p:grpSpPr>
          <a:xfrm>
            <a:off x="0" y="6330544"/>
            <a:ext cx="12192000" cy="356918"/>
            <a:chOff x="0" y="6330544"/>
            <a:chExt cx="12192000" cy="356918"/>
          </a:xfrm>
        </p:grpSpPr>
        <p:sp>
          <p:nvSpPr>
            <p:cNvPr id="135" name="Google Shape;135;p17"/>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17"/>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37" name="Google Shape;137;p17"/>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7"/>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 name="Google Shape;139;p17"/>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0" name="Google Shape;140;p17"/>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1">
  <p:cSld name="Título Interno 11">
    <p:spTree>
      <p:nvGrpSpPr>
        <p:cNvPr id="141" name="Shape 141"/>
        <p:cNvGrpSpPr/>
        <p:nvPr/>
      </p:nvGrpSpPr>
      <p:grpSpPr>
        <a:xfrm>
          <a:off x="0" y="0"/>
          <a:ext cx="0" cy="0"/>
          <a:chOff x="0" y="0"/>
          <a:chExt cx="0" cy="0"/>
        </a:xfrm>
      </p:grpSpPr>
      <p:pic>
        <p:nvPicPr>
          <p:cNvPr id="142" name="Google Shape;142;p18"/>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43" name="Google Shape;143;p18"/>
          <p:cNvGrpSpPr/>
          <p:nvPr/>
        </p:nvGrpSpPr>
        <p:grpSpPr>
          <a:xfrm>
            <a:off x="0" y="6330544"/>
            <a:ext cx="12192000" cy="356918"/>
            <a:chOff x="0" y="6330544"/>
            <a:chExt cx="12192000" cy="356918"/>
          </a:xfrm>
        </p:grpSpPr>
        <p:sp>
          <p:nvSpPr>
            <p:cNvPr id="144" name="Google Shape;144;p18"/>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18"/>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46" name="Google Shape;146;p18"/>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18"/>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18"/>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9" name="Google Shape;149;p18"/>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2">
  <p:cSld name="Título Interno 12">
    <p:spTree>
      <p:nvGrpSpPr>
        <p:cNvPr id="150" name="Shape 150"/>
        <p:cNvGrpSpPr/>
        <p:nvPr/>
      </p:nvGrpSpPr>
      <p:grpSpPr>
        <a:xfrm>
          <a:off x="0" y="0"/>
          <a:ext cx="0" cy="0"/>
          <a:chOff x="0" y="0"/>
          <a:chExt cx="0" cy="0"/>
        </a:xfrm>
      </p:grpSpPr>
      <p:pic>
        <p:nvPicPr>
          <p:cNvPr id="151" name="Google Shape;151;p19"/>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52" name="Google Shape;152;p19"/>
          <p:cNvGrpSpPr/>
          <p:nvPr/>
        </p:nvGrpSpPr>
        <p:grpSpPr>
          <a:xfrm>
            <a:off x="0" y="6330544"/>
            <a:ext cx="12192000" cy="356918"/>
            <a:chOff x="0" y="6330544"/>
            <a:chExt cx="12192000" cy="356918"/>
          </a:xfrm>
        </p:grpSpPr>
        <p:sp>
          <p:nvSpPr>
            <p:cNvPr id="153" name="Google Shape;153;p19"/>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19"/>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55" name="Google Shape;155;p19"/>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19"/>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Google Shape;157;p19"/>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8" name="Google Shape;158;p19"/>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3">
  <p:cSld name="Título Interno 13">
    <p:spTree>
      <p:nvGrpSpPr>
        <p:cNvPr id="159" name="Shape 159"/>
        <p:cNvGrpSpPr/>
        <p:nvPr/>
      </p:nvGrpSpPr>
      <p:grpSpPr>
        <a:xfrm>
          <a:off x="0" y="0"/>
          <a:ext cx="0" cy="0"/>
          <a:chOff x="0" y="0"/>
          <a:chExt cx="0" cy="0"/>
        </a:xfrm>
      </p:grpSpPr>
      <p:pic>
        <p:nvPicPr>
          <p:cNvPr id="160" name="Google Shape;160;p20"/>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61" name="Google Shape;161;p20"/>
          <p:cNvGrpSpPr/>
          <p:nvPr/>
        </p:nvGrpSpPr>
        <p:grpSpPr>
          <a:xfrm>
            <a:off x="0" y="6330544"/>
            <a:ext cx="12192000" cy="356918"/>
            <a:chOff x="0" y="6330544"/>
            <a:chExt cx="12192000" cy="356918"/>
          </a:xfrm>
        </p:grpSpPr>
        <p:sp>
          <p:nvSpPr>
            <p:cNvPr id="162" name="Google Shape;162;p20"/>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0"/>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64" name="Google Shape;164;p20"/>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20"/>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6" name="Google Shape;166;p20"/>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7" name="Google Shape;167;p20"/>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p:cSld name="Agenda ">
    <p:spTree>
      <p:nvGrpSpPr>
        <p:cNvPr id="13" name="Shape 13"/>
        <p:cNvGrpSpPr/>
        <p:nvPr/>
      </p:nvGrpSpPr>
      <p:grpSpPr>
        <a:xfrm>
          <a:off x="0" y="0"/>
          <a:ext cx="0" cy="0"/>
          <a:chOff x="0" y="0"/>
          <a:chExt cx="0" cy="0"/>
        </a:xfrm>
      </p:grpSpPr>
      <p:pic>
        <p:nvPicPr>
          <p:cNvPr descr="Imagen que contiene vistiendo, traje, uniforme, hombre&#10;&#10;Descripción generada automáticamente" id="14" name="Google Shape;14;p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 name="Google Shape;15;p3"/>
          <p:cNvSpPr txBox="1"/>
          <p:nvPr>
            <p:ph type="ctrTitle"/>
          </p:nvPr>
        </p:nvSpPr>
        <p:spPr>
          <a:xfrm>
            <a:off x="733599" y="253537"/>
            <a:ext cx="3064626" cy="794701"/>
          </a:xfrm>
          <a:prstGeom prst="rect">
            <a:avLst/>
          </a:prstGeom>
          <a:noFill/>
          <a:ln>
            <a:noFill/>
          </a:ln>
        </p:spPr>
        <p:txBody>
          <a:bodyPr anchorCtr="0" anchor="b" bIns="45700" lIns="91425" spcFirstLastPara="1" rIns="91425" wrap="square" tIns="45700">
            <a:normAutofit/>
          </a:bodyPr>
          <a:lstStyle>
            <a:lvl1pPr lvl="0" marR="0" rtl="0" algn="l">
              <a:lnSpc>
                <a:spcPct val="101818"/>
              </a:lnSpc>
              <a:spcBef>
                <a:spcPts val="0"/>
              </a:spcBef>
              <a:spcAft>
                <a:spcPts val="0"/>
              </a:spcAft>
              <a:buClr>
                <a:schemeClr val="lt1"/>
              </a:buClr>
              <a:buSzPts val="5500"/>
              <a:buFont typeface="Calibri"/>
              <a:buNone/>
              <a:defRPr b="1" i="0" sz="55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6" name="Google Shape;16;p3"/>
          <p:cNvGrpSpPr/>
          <p:nvPr/>
        </p:nvGrpSpPr>
        <p:grpSpPr>
          <a:xfrm>
            <a:off x="-236220" y="236910"/>
            <a:ext cx="893619" cy="794701"/>
            <a:chOff x="-236220" y="236910"/>
            <a:chExt cx="893619" cy="794701"/>
          </a:xfrm>
        </p:grpSpPr>
        <p:sp>
          <p:nvSpPr>
            <p:cNvPr id="17" name="Google Shape;17;p3"/>
            <p:cNvSpPr/>
            <p:nvPr/>
          </p:nvSpPr>
          <p:spPr>
            <a:xfrm>
              <a:off x="-24938" y="236910"/>
              <a:ext cx="235528" cy="794701"/>
            </a:xfrm>
            <a:prstGeom prst="rect">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 name="Google Shape;18;p3"/>
            <p:cNvSpPr/>
            <p:nvPr/>
          </p:nvSpPr>
          <p:spPr>
            <a:xfrm>
              <a:off x="-236220" y="236910"/>
              <a:ext cx="893619" cy="794701"/>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Flechas de cheurón con relleno sólido" id="19" name="Google Shape;19;p3"/>
            <p:cNvPicPr preferRelativeResize="0"/>
            <p:nvPr/>
          </p:nvPicPr>
          <p:blipFill rotWithShape="1">
            <a:blip r:embed="rId3">
              <a:alphaModFix/>
            </a:blip>
            <a:srcRect b="0" l="0" r="0" t="0"/>
            <a:stretch/>
          </p:blipFill>
          <p:spPr>
            <a:xfrm>
              <a:off x="76200" y="387788"/>
              <a:ext cx="492944" cy="492944"/>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4">
  <p:cSld name="Título Interno 14">
    <p:spTree>
      <p:nvGrpSpPr>
        <p:cNvPr id="168" name="Shape 168"/>
        <p:cNvGrpSpPr/>
        <p:nvPr/>
      </p:nvGrpSpPr>
      <p:grpSpPr>
        <a:xfrm>
          <a:off x="0" y="0"/>
          <a:ext cx="0" cy="0"/>
          <a:chOff x="0" y="0"/>
          <a:chExt cx="0" cy="0"/>
        </a:xfrm>
      </p:grpSpPr>
      <p:pic>
        <p:nvPicPr>
          <p:cNvPr id="169" name="Google Shape;169;p21"/>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70" name="Google Shape;170;p21"/>
          <p:cNvGrpSpPr/>
          <p:nvPr/>
        </p:nvGrpSpPr>
        <p:grpSpPr>
          <a:xfrm>
            <a:off x="0" y="6330544"/>
            <a:ext cx="12192000" cy="356918"/>
            <a:chOff x="0" y="6330544"/>
            <a:chExt cx="12192000" cy="356918"/>
          </a:xfrm>
        </p:grpSpPr>
        <p:sp>
          <p:nvSpPr>
            <p:cNvPr id="171" name="Google Shape;171;p21"/>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21"/>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73" name="Google Shape;173;p21"/>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21"/>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5" name="Google Shape;175;p21"/>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6" name="Google Shape;176;p21"/>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5">
  <p:cSld name="Título Interno 15">
    <p:spTree>
      <p:nvGrpSpPr>
        <p:cNvPr id="177" name="Shape 177"/>
        <p:cNvGrpSpPr/>
        <p:nvPr/>
      </p:nvGrpSpPr>
      <p:grpSpPr>
        <a:xfrm>
          <a:off x="0" y="0"/>
          <a:ext cx="0" cy="0"/>
          <a:chOff x="0" y="0"/>
          <a:chExt cx="0" cy="0"/>
        </a:xfrm>
      </p:grpSpPr>
      <p:pic>
        <p:nvPicPr>
          <p:cNvPr id="178" name="Google Shape;178;p22"/>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79" name="Google Shape;179;p22"/>
          <p:cNvGrpSpPr/>
          <p:nvPr/>
        </p:nvGrpSpPr>
        <p:grpSpPr>
          <a:xfrm>
            <a:off x="0" y="6330544"/>
            <a:ext cx="12192000" cy="356918"/>
            <a:chOff x="0" y="6330544"/>
            <a:chExt cx="12192000" cy="356918"/>
          </a:xfrm>
        </p:grpSpPr>
        <p:sp>
          <p:nvSpPr>
            <p:cNvPr id="180" name="Google Shape;180;p22"/>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22"/>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82" name="Google Shape;182;p22"/>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22"/>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4" name="Google Shape;184;p22"/>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5" name="Google Shape;185;p22"/>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6">
  <p:cSld name="Título Interno 16">
    <p:spTree>
      <p:nvGrpSpPr>
        <p:cNvPr id="186" name="Shape 186"/>
        <p:cNvGrpSpPr/>
        <p:nvPr/>
      </p:nvGrpSpPr>
      <p:grpSpPr>
        <a:xfrm>
          <a:off x="0" y="0"/>
          <a:ext cx="0" cy="0"/>
          <a:chOff x="0" y="0"/>
          <a:chExt cx="0" cy="0"/>
        </a:xfrm>
      </p:grpSpPr>
      <p:pic>
        <p:nvPicPr>
          <p:cNvPr id="187" name="Google Shape;187;p23"/>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88" name="Google Shape;188;p23"/>
          <p:cNvGrpSpPr/>
          <p:nvPr/>
        </p:nvGrpSpPr>
        <p:grpSpPr>
          <a:xfrm>
            <a:off x="0" y="6330544"/>
            <a:ext cx="12192000" cy="356918"/>
            <a:chOff x="0" y="6330544"/>
            <a:chExt cx="12192000" cy="356918"/>
          </a:xfrm>
        </p:grpSpPr>
        <p:sp>
          <p:nvSpPr>
            <p:cNvPr id="189" name="Google Shape;189;p23"/>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23"/>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191" name="Google Shape;191;p23"/>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23"/>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3" name="Google Shape;193;p23"/>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4" name="Google Shape;194;p23"/>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7">
  <p:cSld name="Título Interno 17">
    <p:spTree>
      <p:nvGrpSpPr>
        <p:cNvPr id="195" name="Shape 195"/>
        <p:cNvGrpSpPr/>
        <p:nvPr/>
      </p:nvGrpSpPr>
      <p:grpSpPr>
        <a:xfrm>
          <a:off x="0" y="0"/>
          <a:ext cx="0" cy="0"/>
          <a:chOff x="0" y="0"/>
          <a:chExt cx="0" cy="0"/>
        </a:xfrm>
      </p:grpSpPr>
      <p:pic>
        <p:nvPicPr>
          <p:cNvPr id="196" name="Google Shape;196;p24"/>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197" name="Google Shape;197;p24"/>
          <p:cNvGrpSpPr/>
          <p:nvPr/>
        </p:nvGrpSpPr>
        <p:grpSpPr>
          <a:xfrm>
            <a:off x="0" y="6330544"/>
            <a:ext cx="12192000" cy="356918"/>
            <a:chOff x="0" y="6330544"/>
            <a:chExt cx="12192000" cy="356918"/>
          </a:xfrm>
        </p:grpSpPr>
        <p:sp>
          <p:nvSpPr>
            <p:cNvPr id="198" name="Google Shape;198;p24"/>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24"/>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200" name="Google Shape;200;p24"/>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24"/>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2" name="Google Shape;202;p24"/>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3" name="Google Shape;203;p24"/>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8">
  <p:cSld name="Título Interno 18">
    <p:spTree>
      <p:nvGrpSpPr>
        <p:cNvPr id="204" name="Shape 204"/>
        <p:cNvGrpSpPr/>
        <p:nvPr/>
      </p:nvGrpSpPr>
      <p:grpSpPr>
        <a:xfrm>
          <a:off x="0" y="0"/>
          <a:ext cx="0" cy="0"/>
          <a:chOff x="0" y="0"/>
          <a:chExt cx="0" cy="0"/>
        </a:xfrm>
      </p:grpSpPr>
      <p:pic>
        <p:nvPicPr>
          <p:cNvPr id="205" name="Google Shape;205;p25"/>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06" name="Google Shape;206;p25"/>
          <p:cNvGrpSpPr/>
          <p:nvPr/>
        </p:nvGrpSpPr>
        <p:grpSpPr>
          <a:xfrm>
            <a:off x="0" y="6330544"/>
            <a:ext cx="12192000" cy="356918"/>
            <a:chOff x="0" y="6330544"/>
            <a:chExt cx="12192000" cy="356918"/>
          </a:xfrm>
        </p:grpSpPr>
        <p:sp>
          <p:nvSpPr>
            <p:cNvPr id="207" name="Google Shape;207;p25"/>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25"/>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209" name="Google Shape;209;p25"/>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25"/>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1" name="Google Shape;211;p25"/>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2" name="Google Shape;212;p25"/>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9">
  <p:cSld name="Título Interno 19">
    <p:spTree>
      <p:nvGrpSpPr>
        <p:cNvPr id="213" name="Shape 213"/>
        <p:cNvGrpSpPr/>
        <p:nvPr/>
      </p:nvGrpSpPr>
      <p:grpSpPr>
        <a:xfrm>
          <a:off x="0" y="0"/>
          <a:ext cx="0" cy="0"/>
          <a:chOff x="0" y="0"/>
          <a:chExt cx="0" cy="0"/>
        </a:xfrm>
      </p:grpSpPr>
      <p:pic>
        <p:nvPicPr>
          <p:cNvPr id="214" name="Google Shape;214;p26"/>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15" name="Google Shape;215;p26"/>
          <p:cNvGrpSpPr/>
          <p:nvPr/>
        </p:nvGrpSpPr>
        <p:grpSpPr>
          <a:xfrm>
            <a:off x="0" y="6330544"/>
            <a:ext cx="12192000" cy="356918"/>
            <a:chOff x="0" y="6330544"/>
            <a:chExt cx="12192000" cy="356918"/>
          </a:xfrm>
        </p:grpSpPr>
        <p:sp>
          <p:nvSpPr>
            <p:cNvPr id="216" name="Google Shape;216;p26"/>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26"/>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218" name="Google Shape;218;p26"/>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26"/>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0" name="Google Shape;220;p26"/>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1" name="Google Shape;221;p26"/>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20">
  <p:cSld name="Título Interno 20">
    <p:spTree>
      <p:nvGrpSpPr>
        <p:cNvPr id="222" name="Shape 222"/>
        <p:cNvGrpSpPr/>
        <p:nvPr/>
      </p:nvGrpSpPr>
      <p:grpSpPr>
        <a:xfrm>
          <a:off x="0" y="0"/>
          <a:ext cx="0" cy="0"/>
          <a:chOff x="0" y="0"/>
          <a:chExt cx="0" cy="0"/>
        </a:xfrm>
      </p:grpSpPr>
      <p:pic>
        <p:nvPicPr>
          <p:cNvPr id="223" name="Google Shape;223;p27"/>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24" name="Google Shape;224;p27"/>
          <p:cNvGrpSpPr/>
          <p:nvPr/>
        </p:nvGrpSpPr>
        <p:grpSpPr>
          <a:xfrm>
            <a:off x="0" y="6330544"/>
            <a:ext cx="12192000" cy="356918"/>
            <a:chOff x="0" y="6330544"/>
            <a:chExt cx="12192000" cy="356918"/>
          </a:xfrm>
        </p:grpSpPr>
        <p:sp>
          <p:nvSpPr>
            <p:cNvPr id="225" name="Google Shape;225;p27"/>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27"/>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227" name="Google Shape;227;p27"/>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27"/>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9" name="Google Shape;229;p27"/>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0" name="Google Shape;230;p27"/>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2">
  <p:cSld name="Contenido #2">
    <p:spTree>
      <p:nvGrpSpPr>
        <p:cNvPr id="20" name="Shape 20"/>
        <p:cNvGrpSpPr/>
        <p:nvPr/>
      </p:nvGrpSpPr>
      <p:grpSpPr>
        <a:xfrm>
          <a:off x="0" y="0"/>
          <a:ext cx="0" cy="0"/>
          <a:chOff x="0" y="0"/>
          <a:chExt cx="0" cy="0"/>
        </a:xfrm>
      </p:grpSpPr>
      <p:pic>
        <p:nvPicPr>
          <p:cNvPr descr="Forma&#10;&#10;Descripción generada automáticamente con confianza media" id="21" name="Google Shape;21;p4"/>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2" name="Google Shape;22;p4"/>
          <p:cNvGrpSpPr/>
          <p:nvPr/>
        </p:nvGrpSpPr>
        <p:grpSpPr>
          <a:xfrm>
            <a:off x="-236220" y="236910"/>
            <a:ext cx="893619" cy="794701"/>
            <a:chOff x="-236220" y="236910"/>
            <a:chExt cx="893619" cy="794701"/>
          </a:xfrm>
        </p:grpSpPr>
        <p:sp>
          <p:nvSpPr>
            <p:cNvPr id="23" name="Google Shape;23;p4"/>
            <p:cNvSpPr/>
            <p:nvPr/>
          </p:nvSpPr>
          <p:spPr>
            <a:xfrm>
              <a:off x="-24938" y="236910"/>
              <a:ext cx="235528" cy="794701"/>
            </a:xfrm>
            <a:prstGeom prst="rect">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 name="Google Shape;24;p4"/>
            <p:cNvSpPr/>
            <p:nvPr/>
          </p:nvSpPr>
          <p:spPr>
            <a:xfrm>
              <a:off x="-236220" y="236910"/>
              <a:ext cx="893619" cy="794701"/>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Flechas de cheurón con relleno sólido" id="25" name="Google Shape;25;p4"/>
            <p:cNvPicPr preferRelativeResize="0"/>
            <p:nvPr/>
          </p:nvPicPr>
          <p:blipFill rotWithShape="1">
            <a:blip r:embed="rId3">
              <a:alphaModFix/>
            </a:blip>
            <a:srcRect b="0" l="0" r="0" t="0"/>
            <a:stretch/>
          </p:blipFill>
          <p:spPr>
            <a:xfrm>
              <a:off x="76200" y="387788"/>
              <a:ext cx="492944" cy="492944"/>
            </a:xfrm>
            <a:prstGeom prst="rect">
              <a:avLst/>
            </a:prstGeom>
            <a:noFill/>
            <a:ln>
              <a:noFill/>
            </a:ln>
          </p:spPr>
        </p:pic>
      </p:grpSp>
      <p:sp>
        <p:nvSpPr>
          <p:cNvPr id="26" name="Google Shape;26;p4"/>
          <p:cNvSpPr txBox="1"/>
          <p:nvPr>
            <p:ph type="ctrTitle"/>
          </p:nvPr>
        </p:nvSpPr>
        <p:spPr>
          <a:xfrm>
            <a:off x="733599" y="412727"/>
            <a:ext cx="3123506" cy="532849"/>
          </a:xfrm>
          <a:prstGeom prst="rect">
            <a:avLst/>
          </a:prstGeom>
          <a:noFill/>
          <a:ln>
            <a:noFill/>
          </a:ln>
        </p:spPr>
        <p:txBody>
          <a:bodyPr anchorCtr="0" anchor="b" bIns="45700" lIns="91425" spcFirstLastPara="1" rIns="91425" wrap="square" tIns="45700">
            <a:noAutofit/>
          </a:bodyPr>
          <a:lstStyle>
            <a:lvl1pPr lvl="0" marR="0" rtl="0" algn="l">
              <a:lnSpc>
                <a:spcPct val="155555"/>
              </a:lnSpc>
              <a:spcBef>
                <a:spcPts val="0"/>
              </a:spcBef>
              <a:spcAft>
                <a:spcPts val="0"/>
              </a:spcAft>
              <a:buClr>
                <a:srgbClr val="CEE6FE"/>
              </a:buClr>
              <a:buSzPts val="3600"/>
              <a:buFont typeface="Calibri"/>
              <a:buNone/>
              <a:defRPr b="1" i="0" sz="3600" u="none" cap="none" strike="noStrike">
                <a:solidFill>
                  <a:srgbClr val="CEE6F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4"/>
          <p:cNvSpPr txBox="1"/>
          <p:nvPr>
            <p:ph idx="1" type="body"/>
          </p:nvPr>
        </p:nvSpPr>
        <p:spPr>
          <a:xfrm>
            <a:off x="748842" y="935536"/>
            <a:ext cx="10663706" cy="450611"/>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2" type="body"/>
          </p:nvPr>
        </p:nvSpPr>
        <p:spPr>
          <a:xfrm>
            <a:off x="764147" y="1655806"/>
            <a:ext cx="10663706" cy="4525919"/>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nvSpPr>
        <p:spPr>
          <a:xfrm>
            <a:off x="0" y="6451384"/>
            <a:ext cx="12192000" cy="300457"/>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CEE6FE"/>
              </a:buClr>
              <a:buSzPts val="1200"/>
              <a:buFont typeface="Arial"/>
              <a:buNone/>
            </a:pPr>
            <a:r>
              <a:rPr b="1" i="0" lang="es-CO" sz="1200" u="none" cap="none" strike="noStrike">
                <a:solidFill>
                  <a:srgbClr val="CEE6FE"/>
                </a:solidFill>
                <a:latin typeface="Calibri"/>
                <a:ea typeface="Calibri"/>
                <a:cs typeface="Calibri"/>
                <a:sym typeface="Calibri"/>
              </a:rPr>
              <a:t>UNIÓN, PROYECCIÓN, LIDERAZGO</a:t>
            </a:r>
            <a:endParaRPr/>
          </a:p>
        </p:txBody>
      </p:sp>
      <p:cxnSp>
        <p:nvCxnSpPr>
          <p:cNvPr id="30" name="Google Shape;30;p4"/>
          <p:cNvCxnSpPr/>
          <p:nvPr/>
        </p:nvCxnSpPr>
        <p:spPr>
          <a:xfrm>
            <a:off x="4772025" y="6406718"/>
            <a:ext cx="2647950" cy="0"/>
          </a:xfrm>
          <a:prstGeom prst="straightConnector1">
            <a:avLst/>
          </a:prstGeom>
          <a:noFill/>
          <a:ln cap="flat" cmpd="sng" w="9525">
            <a:solidFill>
              <a:srgbClr val="CEE6FE"/>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1">
  <p:cSld name="Contenido #1">
    <p:spTree>
      <p:nvGrpSpPr>
        <p:cNvPr id="31" name="Shape 31"/>
        <p:cNvGrpSpPr/>
        <p:nvPr/>
      </p:nvGrpSpPr>
      <p:grpSpPr>
        <a:xfrm>
          <a:off x="0" y="0"/>
          <a:ext cx="0" cy="0"/>
          <a:chOff x="0" y="0"/>
          <a:chExt cx="0" cy="0"/>
        </a:xfrm>
      </p:grpSpPr>
      <p:pic>
        <p:nvPicPr>
          <p:cNvPr descr="Patrón de fondo&#10;&#10;Descripción generada automáticamente" id="32" name="Google Shape;32;p5"/>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33" name="Google Shape;33;p5"/>
          <p:cNvGrpSpPr/>
          <p:nvPr/>
        </p:nvGrpSpPr>
        <p:grpSpPr>
          <a:xfrm>
            <a:off x="-236220" y="236910"/>
            <a:ext cx="893619" cy="794701"/>
            <a:chOff x="-236220" y="236910"/>
            <a:chExt cx="893619" cy="794701"/>
          </a:xfrm>
        </p:grpSpPr>
        <p:sp>
          <p:nvSpPr>
            <p:cNvPr id="34" name="Google Shape;34;p5"/>
            <p:cNvSpPr/>
            <p:nvPr/>
          </p:nvSpPr>
          <p:spPr>
            <a:xfrm>
              <a:off x="-24938" y="236910"/>
              <a:ext cx="235528" cy="794701"/>
            </a:xfrm>
            <a:prstGeom prst="rect">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 name="Google Shape;35;p5"/>
            <p:cNvSpPr/>
            <p:nvPr/>
          </p:nvSpPr>
          <p:spPr>
            <a:xfrm>
              <a:off x="-236220" y="236910"/>
              <a:ext cx="893619" cy="794701"/>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Flechas de cheurón con relleno sólido" id="36" name="Google Shape;36;p5"/>
            <p:cNvPicPr preferRelativeResize="0"/>
            <p:nvPr/>
          </p:nvPicPr>
          <p:blipFill rotWithShape="1">
            <a:blip r:embed="rId3">
              <a:alphaModFix/>
            </a:blip>
            <a:srcRect b="0" l="0" r="0" t="0"/>
            <a:stretch/>
          </p:blipFill>
          <p:spPr>
            <a:xfrm>
              <a:off x="76200" y="387788"/>
              <a:ext cx="492944" cy="492944"/>
            </a:xfrm>
            <a:prstGeom prst="rect">
              <a:avLst/>
            </a:prstGeom>
            <a:noFill/>
            <a:ln>
              <a:noFill/>
            </a:ln>
          </p:spPr>
        </p:pic>
      </p:grpSp>
      <p:sp>
        <p:nvSpPr>
          <p:cNvPr id="37" name="Google Shape;37;p5"/>
          <p:cNvSpPr txBox="1"/>
          <p:nvPr>
            <p:ph type="ctrTitle"/>
          </p:nvPr>
        </p:nvSpPr>
        <p:spPr>
          <a:xfrm>
            <a:off x="733599" y="412727"/>
            <a:ext cx="3123506" cy="532849"/>
          </a:xfrm>
          <a:prstGeom prst="rect">
            <a:avLst/>
          </a:prstGeom>
          <a:noFill/>
          <a:ln>
            <a:noFill/>
          </a:ln>
        </p:spPr>
        <p:txBody>
          <a:bodyPr anchorCtr="0" anchor="b" bIns="45700" lIns="91425" spcFirstLastPara="1" rIns="91425" wrap="square" tIns="45700">
            <a:noAutofit/>
          </a:bodyPr>
          <a:lstStyle>
            <a:lvl1pPr lvl="0" marR="0" rtl="0" algn="l">
              <a:lnSpc>
                <a:spcPct val="155555"/>
              </a:lnSpc>
              <a:spcBef>
                <a:spcPts val="0"/>
              </a:spcBef>
              <a:spcAft>
                <a:spcPts val="0"/>
              </a:spcAft>
              <a:buClr>
                <a:srgbClr val="033364"/>
              </a:buClr>
              <a:buSzPts val="3600"/>
              <a:buFont typeface="Calibri"/>
              <a:buNone/>
              <a:defRPr b="1" i="0" sz="3600" u="none" cap="none" strike="noStrike">
                <a:solidFill>
                  <a:srgbClr val="033364"/>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5"/>
          <p:cNvSpPr txBox="1"/>
          <p:nvPr>
            <p:ph idx="1" type="body"/>
          </p:nvPr>
        </p:nvSpPr>
        <p:spPr>
          <a:xfrm>
            <a:off x="748842" y="935536"/>
            <a:ext cx="10663706" cy="450611"/>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2" type="body"/>
          </p:nvPr>
        </p:nvSpPr>
        <p:spPr>
          <a:xfrm>
            <a:off x="764147" y="1655806"/>
            <a:ext cx="10663706" cy="4525919"/>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5"/>
          <p:cNvSpPr txBox="1"/>
          <p:nvPr/>
        </p:nvSpPr>
        <p:spPr>
          <a:xfrm>
            <a:off x="0" y="6451384"/>
            <a:ext cx="12192000" cy="300457"/>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33364"/>
              </a:buClr>
              <a:buSzPts val="1200"/>
              <a:buFont typeface="Arial"/>
              <a:buNone/>
            </a:pPr>
            <a:r>
              <a:rPr b="1" i="0" lang="es-CO" sz="1200" u="none" cap="none" strike="noStrike">
                <a:solidFill>
                  <a:srgbClr val="033364"/>
                </a:solidFill>
                <a:latin typeface="Calibri"/>
                <a:ea typeface="Calibri"/>
                <a:cs typeface="Calibri"/>
                <a:sym typeface="Calibri"/>
              </a:rPr>
              <a:t>UNIÓN, PROYECCIÓN, LIDERAZGO</a:t>
            </a:r>
            <a:endParaRPr/>
          </a:p>
        </p:txBody>
      </p:sp>
      <p:cxnSp>
        <p:nvCxnSpPr>
          <p:cNvPr id="41" name="Google Shape;41;p5"/>
          <p:cNvCxnSpPr/>
          <p:nvPr/>
        </p:nvCxnSpPr>
        <p:spPr>
          <a:xfrm>
            <a:off x="4772025" y="6406718"/>
            <a:ext cx="2647950" cy="0"/>
          </a:xfrm>
          <a:prstGeom prst="straightConnector1">
            <a:avLst/>
          </a:prstGeom>
          <a:noFill/>
          <a:ln cap="flat" cmpd="sng" w="9525">
            <a:solidFill>
              <a:srgbClr val="033364"/>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guntas">
  <p:cSld name="Preguntas">
    <p:spTree>
      <p:nvGrpSpPr>
        <p:cNvPr id="42" name="Shape 42"/>
        <p:cNvGrpSpPr/>
        <p:nvPr/>
      </p:nvGrpSpPr>
      <p:grpSpPr>
        <a:xfrm>
          <a:off x="0" y="0"/>
          <a:ext cx="0" cy="0"/>
          <a:chOff x="0" y="0"/>
          <a:chExt cx="0" cy="0"/>
        </a:xfrm>
      </p:grpSpPr>
      <p:pic>
        <p:nvPicPr>
          <p:cNvPr id="43" name="Google Shape;43;p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4" name="Google Shape;44;p6"/>
          <p:cNvSpPr txBox="1"/>
          <p:nvPr>
            <p:ph type="ctrTitle"/>
          </p:nvPr>
        </p:nvSpPr>
        <p:spPr>
          <a:xfrm>
            <a:off x="122830" y="3410531"/>
            <a:ext cx="8603775" cy="1546078"/>
          </a:xfrm>
          <a:prstGeom prst="rect">
            <a:avLst/>
          </a:prstGeom>
          <a:noFill/>
          <a:ln>
            <a:noFill/>
          </a:ln>
        </p:spPr>
        <p:txBody>
          <a:bodyPr anchorCtr="0" anchor="b" bIns="45700" lIns="91425" spcFirstLastPara="1" rIns="91425" wrap="square" tIns="45700">
            <a:noAutofit/>
          </a:bodyPr>
          <a:lstStyle>
            <a:lvl1pPr lvl="0" marR="0" rtl="0" algn="l">
              <a:lnSpc>
                <a:spcPct val="39436"/>
              </a:lnSpc>
              <a:spcBef>
                <a:spcPts val="0"/>
              </a:spcBef>
              <a:spcAft>
                <a:spcPts val="0"/>
              </a:spcAft>
              <a:buClr>
                <a:srgbClr val="CEE6FE"/>
              </a:buClr>
              <a:buSzPts val="14200"/>
              <a:buFont typeface="Calibri"/>
              <a:buNone/>
              <a:defRPr b="1" i="0" sz="14200" u="none" cap="none" strike="noStrike">
                <a:solidFill>
                  <a:srgbClr val="CEE6F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6"/>
          <p:cNvSpPr txBox="1"/>
          <p:nvPr/>
        </p:nvSpPr>
        <p:spPr>
          <a:xfrm>
            <a:off x="294565" y="5394560"/>
            <a:ext cx="5076967" cy="32069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33364"/>
              </a:buClr>
              <a:buSzPts val="1400"/>
              <a:buFont typeface="Arial"/>
              <a:buNone/>
            </a:pPr>
            <a:r>
              <a:rPr b="1" lang="es-CO" sz="1400">
                <a:solidFill>
                  <a:srgbClr val="033364"/>
                </a:solidFill>
                <a:latin typeface="Calibri"/>
                <a:ea typeface="Calibri"/>
                <a:cs typeface="Calibri"/>
                <a:sym typeface="Calibri"/>
              </a:rPr>
              <a:t>UNIÓN, PROYECCIÓN, LIDERAZGO</a:t>
            </a:r>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1000"/>
                                        <p:tgtEl>
                                          <p:spTgt spid="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
  <p:cSld name="Final ">
    <p:spTree>
      <p:nvGrpSpPr>
        <p:cNvPr id="46" name="Shape 46"/>
        <p:cNvGrpSpPr/>
        <p:nvPr/>
      </p:nvGrpSpPr>
      <p:grpSpPr>
        <a:xfrm>
          <a:off x="0" y="0"/>
          <a:ext cx="0" cy="0"/>
          <a:chOff x="0" y="0"/>
          <a:chExt cx="0" cy="0"/>
        </a:xfrm>
      </p:grpSpPr>
      <p:pic>
        <p:nvPicPr>
          <p:cNvPr id="47" name="Google Shape;47;p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7"/>
          <p:cNvSpPr txBox="1"/>
          <p:nvPr>
            <p:ph type="ctrTitle"/>
          </p:nvPr>
        </p:nvSpPr>
        <p:spPr>
          <a:xfrm>
            <a:off x="122830" y="3465123"/>
            <a:ext cx="11846257" cy="1546078"/>
          </a:xfrm>
          <a:prstGeom prst="rect">
            <a:avLst/>
          </a:prstGeom>
          <a:noFill/>
          <a:ln>
            <a:noFill/>
          </a:ln>
        </p:spPr>
        <p:txBody>
          <a:bodyPr anchorCtr="0" anchor="b" bIns="45700" lIns="91425" spcFirstLastPara="1" rIns="91425" wrap="square" tIns="45700">
            <a:noAutofit/>
          </a:bodyPr>
          <a:lstStyle>
            <a:lvl1pPr lvl="0" marR="0" rtl="0" algn="ctr">
              <a:lnSpc>
                <a:spcPct val="33734"/>
              </a:lnSpc>
              <a:spcBef>
                <a:spcPts val="0"/>
              </a:spcBef>
              <a:spcAft>
                <a:spcPts val="0"/>
              </a:spcAft>
              <a:buClr>
                <a:srgbClr val="CEE6FE"/>
              </a:buClr>
              <a:buSzPts val="16600"/>
              <a:buFont typeface="Calibri"/>
              <a:buNone/>
              <a:defRPr b="1" i="0" sz="16600" u="none" cap="none" strike="noStrike">
                <a:solidFill>
                  <a:srgbClr val="CEE6F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7"/>
          <p:cNvSpPr txBox="1"/>
          <p:nvPr/>
        </p:nvSpPr>
        <p:spPr>
          <a:xfrm>
            <a:off x="885967" y="5894148"/>
            <a:ext cx="5076967" cy="32069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33364"/>
              </a:buClr>
              <a:buSzPts val="2000"/>
              <a:buFont typeface="Arial"/>
              <a:buNone/>
            </a:pPr>
            <a:r>
              <a:rPr b="1" lang="es-CO" sz="2000">
                <a:solidFill>
                  <a:srgbClr val="033364"/>
                </a:solidFill>
                <a:latin typeface="Calibri"/>
                <a:ea typeface="Calibri"/>
                <a:cs typeface="Calibri"/>
                <a:sym typeface="Calibri"/>
              </a:rPr>
              <a:t>UNIÓN, PROYECCIÓN, LIDERAZGO</a:t>
            </a:r>
            <a:endParaRPr/>
          </a:p>
        </p:txBody>
      </p:sp>
      <p:pic>
        <p:nvPicPr>
          <p:cNvPr id="50" name="Google Shape;50;p7"/>
          <p:cNvPicPr preferRelativeResize="0"/>
          <p:nvPr/>
        </p:nvPicPr>
        <p:blipFill rotWithShape="1">
          <a:blip r:embed="rId3">
            <a:alphaModFix/>
          </a:blip>
          <a:srcRect b="0" l="0" r="0" t="0"/>
          <a:stretch/>
        </p:blipFill>
        <p:spPr>
          <a:xfrm>
            <a:off x="4431917" y="19807"/>
            <a:ext cx="3519237" cy="3519237"/>
          </a:xfrm>
          <a:prstGeom prst="rect">
            <a:avLst/>
          </a:prstGeom>
          <a:noFill/>
          <a:ln>
            <a:noFill/>
          </a:ln>
        </p:spPr>
      </p:pic>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
                                        </p:tgtEl>
                                        <p:attrNameLst>
                                          <p:attrName>style.visibility</p:attrName>
                                        </p:attrNameLst>
                                      </p:cBhvr>
                                      <p:to>
                                        <p:strVal val="visible"/>
                                      </p:to>
                                    </p:set>
                                    <p:animEffect filter="fade" transition="in">
                                      <p:cBhvr>
                                        <p:cTn dur="2750"/>
                                        <p:tgtEl>
                                          <p:spTgt spid="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1">
  <p:cSld name="Título Interno 1">
    <p:spTree>
      <p:nvGrpSpPr>
        <p:cNvPr id="51" name="Shape 51"/>
        <p:cNvGrpSpPr/>
        <p:nvPr/>
      </p:nvGrpSpPr>
      <p:grpSpPr>
        <a:xfrm>
          <a:off x="0" y="0"/>
          <a:ext cx="0" cy="0"/>
          <a:chOff x="0" y="0"/>
          <a:chExt cx="0" cy="0"/>
        </a:xfrm>
      </p:grpSpPr>
      <p:pic>
        <p:nvPicPr>
          <p:cNvPr id="52" name="Google Shape;52;p8"/>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53" name="Google Shape;53;p8"/>
          <p:cNvGrpSpPr/>
          <p:nvPr/>
        </p:nvGrpSpPr>
        <p:grpSpPr>
          <a:xfrm>
            <a:off x="0" y="6330544"/>
            <a:ext cx="12192000" cy="356918"/>
            <a:chOff x="0" y="6330544"/>
            <a:chExt cx="12192000" cy="356918"/>
          </a:xfrm>
        </p:grpSpPr>
        <p:sp>
          <p:nvSpPr>
            <p:cNvPr id="54" name="Google Shape;54;p8"/>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8"/>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56" name="Google Shape;56;p8"/>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8"/>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8"/>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8"/>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2">
  <p:cSld name="Título Interno 2">
    <p:spTree>
      <p:nvGrpSpPr>
        <p:cNvPr id="60" name="Shape 60"/>
        <p:cNvGrpSpPr/>
        <p:nvPr/>
      </p:nvGrpSpPr>
      <p:grpSpPr>
        <a:xfrm>
          <a:off x="0" y="0"/>
          <a:ext cx="0" cy="0"/>
          <a:chOff x="0" y="0"/>
          <a:chExt cx="0" cy="0"/>
        </a:xfrm>
      </p:grpSpPr>
      <p:pic>
        <p:nvPicPr>
          <p:cNvPr id="61" name="Google Shape;61;p9"/>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62" name="Google Shape;62;p9"/>
          <p:cNvGrpSpPr/>
          <p:nvPr/>
        </p:nvGrpSpPr>
        <p:grpSpPr>
          <a:xfrm>
            <a:off x="0" y="6330544"/>
            <a:ext cx="12192000" cy="356918"/>
            <a:chOff x="0" y="6330544"/>
            <a:chExt cx="12192000" cy="356918"/>
          </a:xfrm>
        </p:grpSpPr>
        <p:sp>
          <p:nvSpPr>
            <p:cNvPr id="63" name="Google Shape;63;p9"/>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 name="Google Shape;64;p9"/>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65" name="Google Shape;65;p9"/>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9"/>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Google Shape;67;p9"/>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 name="Google Shape;68;p9"/>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Interno 3">
  <p:cSld name="Título Interno 3">
    <p:spTree>
      <p:nvGrpSpPr>
        <p:cNvPr id="69" name="Shape 69"/>
        <p:cNvGrpSpPr/>
        <p:nvPr/>
      </p:nvGrpSpPr>
      <p:grpSpPr>
        <a:xfrm>
          <a:off x="0" y="0"/>
          <a:ext cx="0" cy="0"/>
          <a:chOff x="0" y="0"/>
          <a:chExt cx="0" cy="0"/>
        </a:xfrm>
      </p:grpSpPr>
      <p:pic>
        <p:nvPicPr>
          <p:cNvPr id="70" name="Google Shape;70;p10"/>
          <p:cNvPicPr preferRelativeResize="0"/>
          <p:nvPr/>
        </p:nvPicPr>
        <p:blipFill rotWithShape="1">
          <a:blip r:embed="rId2">
            <a:alphaModFix/>
          </a:blip>
          <a:srcRect b="0" l="0" r="0" t="0"/>
          <a:stretch/>
        </p:blipFill>
        <p:spPr>
          <a:xfrm>
            <a:off x="0" y="17832"/>
            <a:ext cx="12192000" cy="6858000"/>
          </a:xfrm>
          <a:prstGeom prst="rect">
            <a:avLst/>
          </a:prstGeom>
          <a:noFill/>
          <a:ln>
            <a:noFill/>
          </a:ln>
        </p:spPr>
      </p:pic>
      <p:sp>
        <p:nvSpPr>
          <p:cNvPr id="71" name="Google Shape;71;p10"/>
          <p:cNvSpPr/>
          <p:nvPr/>
        </p:nvSpPr>
        <p:spPr>
          <a:xfrm>
            <a:off x="5580207" y="1600201"/>
            <a:ext cx="733136" cy="733136"/>
          </a:xfrm>
          <a:prstGeom prst="ellipse">
            <a:avLst/>
          </a:prstGeom>
          <a:solidFill>
            <a:srgbClr val="0333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 name="Google Shape;72;p10"/>
          <p:cNvGrpSpPr/>
          <p:nvPr/>
        </p:nvGrpSpPr>
        <p:grpSpPr>
          <a:xfrm>
            <a:off x="0" y="6330544"/>
            <a:ext cx="12192000" cy="356918"/>
            <a:chOff x="0" y="6330544"/>
            <a:chExt cx="12192000" cy="356918"/>
          </a:xfrm>
        </p:grpSpPr>
        <p:sp>
          <p:nvSpPr>
            <p:cNvPr id="73" name="Google Shape;73;p10"/>
            <p:cNvSpPr/>
            <p:nvPr/>
          </p:nvSpPr>
          <p:spPr>
            <a:xfrm>
              <a:off x="4380930" y="6330544"/>
              <a:ext cx="3380996" cy="356918"/>
            </a:xfrm>
            <a:prstGeom prst="roundRect">
              <a:avLst>
                <a:gd fmla="val 50000" name="adj"/>
              </a:avLst>
            </a:prstGeom>
            <a:solidFill>
              <a:srgbClr val="CEE6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10"/>
            <p:cNvSpPr txBox="1"/>
            <p:nvPr/>
          </p:nvSpPr>
          <p:spPr>
            <a:xfrm>
              <a:off x="0" y="6369496"/>
              <a:ext cx="12192000" cy="3004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33364"/>
                </a:buClr>
                <a:buSzPts val="1600"/>
                <a:buFont typeface="Arial"/>
                <a:buNone/>
              </a:pPr>
              <a:r>
                <a:rPr b="1" lang="es-CO" sz="1600">
                  <a:solidFill>
                    <a:srgbClr val="033364"/>
                  </a:solidFill>
                  <a:latin typeface="Calibri"/>
                  <a:ea typeface="Calibri"/>
                  <a:cs typeface="Calibri"/>
                  <a:sym typeface="Calibri"/>
                </a:rPr>
                <a:t>UNIÓN, PROYECCIÓN, LIDERAZGO</a:t>
              </a:r>
              <a:endParaRPr/>
            </a:p>
          </p:txBody>
        </p:sp>
      </p:grpSp>
      <p:sp>
        <p:nvSpPr>
          <p:cNvPr id="75" name="Google Shape;75;p10"/>
          <p:cNvSpPr txBox="1"/>
          <p:nvPr>
            <p:ph idx="1" type="body"/>
          </p:nvPr>
        </p:nvSpPr>
        <p:spPr>
          <a:xfrm>
            <a:off x="5586362" y="1616584"/>
            <a:ext cx="754277" cy="700369"/>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1000"/>
              </a:spcBef>
              <a:spcAft>
                <a:spcPts val="0"/>
              </a:spcAft>
              <a:buClr>
                <a:srgbClr val="CEE6FE"/>
              </a:buClr>
              <a:buSzPts val="4400"/>
              <a:buFont typeface="Arial"/>
              <a:buNone/>
              <a:defRPr b="1" i="0" sz="4400" u="none" cap="none" strike="noStrike">
                <a:solidFill>
                  <a:srgbClr val="CEE6FE"/>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10"/>
          <p:cNvSpPr txBox="1"/>
          <p:nvPr>
            <p:ph type="title"/>
          </p:nvPr>
        </p:nvSpPr>
        <p:spPr>
          <a:xfrm>
            <a:off x="6455723" y="1511300"/>
            <a:ext cx="5254625" cy="10731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Calibri"/>
              <a:buNone/>
              <a:defRPr b="1"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0"/>
          <p:cNvSpPr txBox="1"/>
          <p:nvPr>
            <p:ph idx="2" type="body"/>
          </p:nvPr>
        </p:nvSpPr>
        <p:spPr>
          <a:xfrm>
            <a:off x="6455723" y="2584450"/>
            <a:ext cx="5254625" cy="4559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ctrTitle"/>
          </p:nvPr>
        </p:nvSpPr>
        <p:spPr>
          <a:xfrm>
            <a:off x="98376" y="2917985"/>
            <a:ext cx="6481200" cy="1555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1818"/>
              </a:lnSpc>
              <a:spcBef>
                <a:spcPts val="0"/>
              </a:spcBef>
              <a:spcAft>
                <a:spcPts val="0"/>
              </a:spcAft>
              <a:buClr>
                <a:schemeClr val="lt1"/>
              </a:buClr>
              <a:buSzPct val="100000"/>
              <a:buFont typeface="Calibri"/>
              <a:buNone/>
            </a:pPr>
            <a:r>
              <a:rPr lang="es-CO"/>
              <a:t>CAPÍTULO 4</a:t>
            </a:r>
            <a:endParaRPr/>
          </a:p>
          <a:p>
            <a:pPr indent="0" lvl="0" marL="0" rtl="0" algn="ctr">
              <a:lnSpc>
                <a:spcPct val="101818"/>
              </a:lnSpc>
              <a:spcBef>
                <a:spcPts val="0"/>
              </a:spcBef>
              <a:spcAft>
                <a:spcPts val="0"/>
              </a:spcAft>
              <a:buClr>
                <a:schemeClr val="lt1"/>
              </a:buClr>
              <a:buSzPct val="100000"/>
              <a:buFont typeface="Calibri"/>
              <a:buNone/>
            </a:pPr>
            <a:r>
              <a:rPr lang="es-CO"/>
              <a:t>CYBER FORENSICS</a:t>
            </a:r>
            <a:endParaRPr/>
          </a:p>
        </p:txBody>
      </p:sp>
      <p:sp>
        <p:nvSpPr>
          <p:cNvPr id="236" name="Google Shape;236;p28"/>
          <p:cNvSpPr txBox="1"/>
          <p:nvPr/>
        </p:nvSpPr>
        <p:spPr>
          <a:xfrm>
            <a:off x="1088525" y="4473175"/>
            <a:ext cx="4500900" cy="562500"/>
          </a:xfrm>
          <a:prstGeom prst="rect">
            <a:avLst/>
          </a:prstGeom>
          <a:noFill/>
          <a:ln>
            <a:noFill/>
          </a:ln>
        </p:spPr>
        <p:txBody>
          <a:bodyPr anchorCtr="0" anchor="ctr" bIns="0" lIns="0" spcFirstLastPara="1" rIns="0" wrap="square" tIns="10775">
            <a:noAutofit/>
          </a:bodyPr>
          <a:lstStyle/>
          <a:p>
            <a:pPr indent="495300" lvl="0" marL="12700" marR="5080" rtl="0" algn="ctr">
              <a:lnSpc>
                <a:spcPct val="100800"/>
              </a:lnSpc>
              <a:spcBef>
                <a:spcPts val="0"/>
              </a:spcBef>
              <a:spcAft>
                <a:spcPts val="0"/>
              </a:spcAft>
              <a:buNone/>
            </a:pPr>
            <a:r>
              <a:rPr lang="es-CO" sz="1800">
                <a:solidFill>
                  <a:schemeClr val="lt1"/>
                </a:solidFill>
                <a:latin typeface="Palatino Linotype"/>
                <a:ea typeface="Palatino Linotype"/>
                <a:cs typeface="Palatino Linotype"/>
                <a:sym typeface="Palatino Linotype"/>
              </a:rPr>
              <a:t>NICOLÁS URREA RAMOS  </a:t>
            </a:r>
            <a:endParaRPr sz="1800">
              <a:solidFill>
                <a:schemeClr val="lt1"/>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75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GUÍA PARA SOCORRISTAS (INVESTIGACIÓN ELECTRÓNICA - ESCENA DEL CRIMEN)</a:t>
            </a:r>
            <a:endParaRPr b="1">
              <a:solidFill>
                <a:srgbClr val="0B5394"/>
              </a:solidFill>
              <a:latin typeface="Arial"/>
              <a:ea typeface="Arial"/>
              <a:cs typeface="Arial"/>
              <a:sym typeface="Arial"/>
            </a:endParaRPr>
          </a:p>
        </p:txBody>
      </p:sp>
      <p:sp>
        <p:nvSpPr>
          <p:cNvPr id="290" name="Google Shape;290;p37"/>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CO" sz="2400">
                <a:solidFill>
                  <a:schemeClr val="dk1"/>
                </a:solidFill>
              </a:rPr>
              <a:t>GUÍA: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Reconocer</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Identificar</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Incautar</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Proteger la evidencia digital</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Documentar la escena </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Ubicación específica de la evidencia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Recopilar, etiquetar y preservar la evidencia digital</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Empacar y transportar de manera segura</a:t>
            </a:r>
            <a:endParaRPr sz="2400">
              <a:solidFill>
                <a:schemeClr val="dk1"/>
              </a:solidFill>
            </a:endParaRPr>
          </a:p>
          <a:p>
            <a:pPr indent="0" lvl="0" marL="0" rtl="0" algn="just">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LEYES Y DIRECTRICES RELEVANTES</a:t>
            </a:r>
            <a:endParaRPr b="1">
              <a:solidFill>
                <a:srgbClr val="0B5394"/>
              </a:solidFill>
              <a:latin typeface="Arial"/>
              <a:ea typeface="Arial"/>
              <a:cs typeface="Arial"/>
              <a:sym typeface="Arial"/>
            </a:endParaRPr>
          </a:p>
        </p:txBody>
      </p:sp>
      <p:sp>
        <p:nvSpPr>
          <p:cNvPr id="296" name="Google Shape;296;p38"/>
          <p:cNvSpPr txBox="1"/>
          <p:nvPr/>
        </p:nvSpPr>
        <p:spPr>
          <a:xfrm>
            <a:off x="730950" y="19631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 ley de Política de Comunicaciones por Cable permite el uso discrecional de Información Personal Identificable (PII) por parte de los operadores de cable, pero restringe su divulgación a terceros.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 ley de Protección de la Privacidad Infantil en Línea (COPPA) busca proteger a los niños menores de 13 años en línea.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Las reglas de Información de Red de Propiedad Intelectual del Cliente aplican restricciones al uso de información del cliente tanto internamente como con terceros, especialmente a las compañías telefónicas.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 ley de privacidad de las comunicaciones electrónicas protege la información intercambiada para evitar su interceptación o divulgación por terceros, incluidas las fuerzas del orden.</a:t>
            </a:r>
            <a:endParaRPr sz="2400">
              <a:solidFill>
                <a:schemeClr val="dk1"/>
              </a:solidFill>
            </a:endParaRPr>
          </a:p>
          <a:p>
            <a:pPr indent="0" lvl="0" marL="0" rtl="0" algn="just">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CÓDIGO DE PRÁCTICAS JUSTAS DE INFORMACIÓN USA 1973</a:t>
            </a:r>
            <a:endParaRPr b="1">
              <a:solidFill>
                <a:srgbClr val="0B5394"/>
              </a:solidFill>
              <a:latin typeface="Arial"/>
              <a:ea typeface="Arial"/>
              <a:cs typeface="Arial"/>
              <a:sym typeface="Arial"/>
            </a:endParaRPr>
          </a:p>
        </p:txBody>
      </p:sp>
      <p:sp>
        <p:nvSpPr>
          <p:cNvPr id="302" name="Google Shape;302;p39"/>
          <p:cNvSpPr txBox="1"/>
          <p:nvPr/>
        </p:nvSpPr>
        <p:spPr>
          <a:xfrm>
            <a:off x="730950" y="19631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 transparencia en la existencia de sistemas de mantenimiento de registros de datos personales.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El derecho de las personas a conocer qué información sobre ellas se encuentra en un registro y cómo se utiliza.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El derecho de las personas a evitar que la información sobre ellas, obtenida para un propósito, se utilice o divulgue para otros propósitos sin su consentimiento.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 responsabilidad de las organizaciones que manejan registros de identificación de datos personales para garantizar la fiabilidad de los datos y tomar precauciones para evitar su uso indebido.</a:t>
            </a:r>
            <a:endParaRPr sz="2400">
              <a:solidFill>
                <a:schemeClr val="dk1"/>
              </a:solidFill>
            </a:endParaRPr>
          </a:p>
          <a:p>
            <a:pPr indent="0" lvl="0" marL="0" rtl="0" algn="just">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PRINCIPIOS DE PRIVACIDAD DE LA UNIÓN EUROPEA</a:t>
            </a:r>
            <a:endParaRPr b="1">
              <a:solidFill>
                <a:srgbClr val="0B5394"/>
              </a:solidFill>
              <a:latin typeface="Arial"/>
              <a:ea typeface="Arial"/>
              <a:cs typeface="Arial"/>
              <a:sym typeface="Arial"/>
            </a:endParaRPr>
          </a:p>
        </p:txBody>
      </p:sp>
      <p:sp>
        <p:nvSpPr>
          <p:cNvPr id="308" name="Google Shape;308;p40"/>
          <p:cNvSpPr txBox="1"/>
          <p:nvPr/>
        </p:nvSpPr>
        <p:spPr>
          <a:xfrm>
            <a:off x="730950" y="19631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Limitación de la divulgación de información sobre un individuo a menos que esté autorizada por la ley o el consentimiento del individuo.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Recopilación de datos de acuerdo con la ley.</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Mantenimiento de registros precisos y actualizados sobre un individuo.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Derecho de las personas a corregir errores en sus datos personales.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Uso de los datos sólo para los fines para los que fueron recopilados y durante un período razonable.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Derecho de las personas a recibir un informe sobre la información que se tiene sobre ellas.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Prohibición de la transmisión de información personal a lugares donde la protección de datos equivalente no pueda garantizarse.</a:t>
            </a:r>
            <a:endParaRPr sz="2400">
              <a:solidFill>
                <a:schemeClr val="dk1"/>
              </a:solidFill>
            </a:endParaRPr>
          </a:p>
          <a:p>
            <a:pPr indent="0" lvl="0" marL="0" rtl="0" algn="just">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DIRECTRICES EMITIDAS POR LA ORGANIZACIÓN PARA LA COOPERACIÓN Y EL DESARROLLO ECONÓMICOS (OCDE):</a:t>
            </a:r>
            <a:endParaRPr b="1">
              <a:solidFill>
                <a:srgbClr val="0B5394"/>
              </a:solidFill>
              <a:latin typeface="Arial"/>
              <a:ea typeface="Arial"/>
              <a:cs typeface="Arial"/>
              <a:sym typeface="Arial"/>
            </a:endParaRPr>
          </a:p>
        </p:txBody>
      </p:sp>
      <p:sp>
        <p:nvSpPr>
          <p:cNvPr id="314" name="Google Shape;314;p41"/>
          <p:cNvSpPr txBox="1"/>
          <p:nvPr/>
        </p:nvSpPr>
        <p:spPr>
          <a:xfrm>
            <a:off x="730950" y="19631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Establecimiento de límites a la recopilación de datos personales, obtenidos de manera legal y justa.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Garantía de que los datos personales sean relevantes, precisos, completos y se mantengan actualizados para los fines previstos.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Especificación clara de los fines para los cuales se recopilan los datos personales en el momento de la recopilación.</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Prohibición de la divulgación o uso de datos personales para fines distintos a los especificados.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Protección de los datos personales mediante salvaguardias de seguridad informática contra riesgos como pérdida, acceso no autorizado, destrucción, uso, modificación o divulgación.</a:t>
            </a:r>
            <a:endParaRPr sz="2400">
              <a:solidFill>
                <a:schemeClr val="dk1"/>
              </a:solidFill>
            </a:endParaRPr>
          </a:p>
          <a:p>
            <a:pPr indent="0" lvl="0" marL="0" rtl="0" algn="just">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DIRECTRICES EMITIDAS POR LA ORGANIZACIÓN PARA LA COOPERACIÓN Y EL DESARROLLO ECONÓMICOS (OCDE):</a:t>
            </a:r>
            <a:endParaRPr b="1">
              <a:solidFill>
                <a:srgbClr val="0B5394"/>
              </a:solidFill>
              <a:latin typeface="Arial"/>
              <a:ea typeface="Arial"/>
              <a:cs typeface="Arial"/>
              <a:sym typeface="Arial"/>
            </a:endParaRPr>
          </a:p>
        </p:txBody>
      </p:sp>
      <p:sp>
        <p:nvSpPr>
          <p:cNvPr id="320" name="Google Shape;320;p42"/>
          <p:cNvSpPr txBox="1"/>
          <p:nvPr/>
        </p:nvSpPr>
        <p:spPr>
          <a:xfrm>
            <a:off x="730950" y="19631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Fomento de una política de transparencia sobre el manejo de datos personales.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Garantía de que un individuo tenga derecho a obtener información de un controlador de datos.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Abstención de restringir los flujos transfronterizos de datos personales entre países miembros, excepto en circunstancias específicas.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Posibilidad de imponer restricciones respecto a ciertas categorías de datos personales si la legislación nacional sobre privacidad incluye principios específicos y el otro país miembro no proporciona una protección equivalente.</a:t>
            </a:r>
            <a:endParaRPr sz="2400">
              <a:solidFill>
                <a:schemeClr val="dk1"/>
              </a:solidFill>
            </a:endParaRPr>
          </a:p>
          <a:p>
            <a:pPr indent="0" lvl="0" marL="0" rtl="0" algn="just">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CIENCIA FORENSE DE LA COMPUTACIÓN EN LA NUBE</a:t>
            </a:r>
            <a:endParaRPr b="1">
              <a:solidFill>
                <a:srgbClr val="0B5394"/>
              </a:solidFill>
              <a:latin typeface="Arial"/>
              <a:ea typeface="Arial"/>
              <a:cs typeface="Arial"/>
              <a:sym typeface="Arial"/>
            </a:endParaRPr>
          </a:p>
        </p:txBody>
      </p:sp>
      <p:sp>
        <p:nvSpPr>
          <p:cNvPr id="326" name="Google Shape;326;p43"/>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CO" sz="2400">
                <a:solidFill>
                  <a:schemeClr val="dk1"/>
                </a:solidFill>
              </a:rPr>
              <a:t>La ciencia forense de la computación en la nube, según el NIST, se define como la aplicación de principios científicos y tecnológicos para reconstruir eventos pasados en la nube mediante la identificación, recopilación, preservación, examen, interpretación y presentación de evidencia digital.</a:t>
            </a:r>
            <a:endParaRPr sz="24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00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CONSIDERACIONES TÉCNICAS DE LA </a:t>
            </a:r>
            <a:r>
              <a:rPr b="1" lang="es-CO">
                <a:solidFill>
                  <a:srgbClr val="0B5394"/>
                </a:solidFill>
                <a:latin typeface="Arial"/>
                <a:ea typeface="Arial"/>
                <a:cs typeface="Arial"/>
                <a:sym typeface="Arial"/>
              </a:rPr>
              <a:t>CIENCIA FORENSE DE LA COMPUTACIÓN EN LA NUBE</a:t>
            </a:r>
            <a:endParaRPr b="1">
              <a:solidFill>
                <a:srgbClr val="0B5394"/>
              </a:solidFill>
              <a:latin typeface="Arial"/>
              <a:ea typeface="Arial"/>
              <a:cs typeface="Arial"/>
              <a:sym typeface="Arial"/>
            </a:endParaRPr>
          </a:p>
        </p:txBody>
      </p:sp>
      <p:sp>
        <p:nvSpPr>
          <p:cNvPr id="332" name="Google Shape;332;p44"/>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 necesidad de herramientas forenses que permitan la adquisición, recuperación, examen y análisis de datos en entornos de nube elásticos y dinámicos.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El desarrollo de procedimientos y herramientas para la segregación adecuada de datos entre múltiples inquilinos y modelos de implementación de nube.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 falta de procedimientos de investigación del hipervisor en relación con la virtualización en la nube.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 importancia de desarrollar métodos para la localización precisa de datos forenses, considerando las marcas de tiempo y las cuestiones jurisdiccionales.</a:t>
            </a:r>
            <a:endParaRPr sz="24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00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CONSIDERACIONES TÉCNICAS DE LA CIENCIA FORENSE DE LA COMPUTACIÓN EN LA NUBE</a:t>
            </a:r>
            <a:endParaRPr b="1">
              <a:solidFill>
                <a:srgbClr val="0B5394"/>
              </a:solidFill>
              <a:latin typeface="Arial"/>
              <a:ea typeface="Arial"/>
              <a:cs typeface="Arial"/>
              <a:sym typeface="Arial"/>
            </a:endParaRPr>
          </a:p>
        </p:txBody>
      </p:sp>
      <p:sp>
        <p:nvSpPr>
          <p:cNvPr id="338" name="Google Shape;338;p45"/>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 implementación de medidas proactivas, como la conservación de instantáneas de almacenamiento, el seguimiento continuo de la autenticación y el control de acceso, así como auditorías detalladas de todos los accesos, para mejorar el proceso de investigación.</a:t>
            </a:r>
            <a:endParaRPr sz="2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75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PREOCUPACIONES TÉCNICAS DE LA CIENCIA FORENSE EN LA NUBE POR PARTE DE NIST</a:t>
            </a:r>
            <a:endParaRPr b="1">
              <a:solidFill>
                <a:srgbClr val="0B5394"/>
              </a:solidFill>
              <a:latin typeface="Arial"/>
              <a:ea typeface="Arial"/>
              <a:cs typeface="Arial"/>
              <a:sym typeface="Arial"/>
            </a:endParaRPr>
          </a:p>
        </p:txBody>
      </p:sp>
      <p:sp>
        <p:nvSpPr>
          <p:cNvPr id="344" name="Google Shape;344;p46"/>
          <p:cNvSpPr txBox="1"/>
          <p:nvPr/>
        </p:nvSpPr>
        <p:spPr>
          <a:xfrm>
            <a:off x="730950" y="17769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Identificar al proveedor de la nube y sus asociados.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Identificar las cuentas adecuadas mantenidas por el consumidor en la nube.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Obtener acceso a los medios deseados.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Obtener asistencia del personal del proveedor de la nube.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Comprender la topología y políticas de propiedad de la nube.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Obtener una imagen forense completa de los medios una vez que se obtiene el acceso.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Manejar el gran volumen de medios.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Responder a ubicaciones físicas múltiples si es necesario.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Lidiar con el descubrimiento electrónico y los derechos de privacidad en un entorno multi inquilino.</a:t>
            </a:r>
            <a:endParaRPr sz="2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CLOUD COMPUTING</a:t>
            </a:r>
            <a:endParaRPr b="1">
              <a:solidFill>
                <a:srgbClr val="0B5394"/>
              </a:solidFill>
              <a:latin typeface="Arial"/>
              <a:ea typeface="Arial"/>
              <a:cs typeface="Arial"/>
              <a:sym typeface="Arial"/>
            </a:endParaRPr>
          </a:p>
        </p:txBody>
      </p:sp>
      <p:sp>
        <p:nvSpPr>
          <p:cNvPr id="242" name="Google Shape;242;p29"/>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CO" sz="2400">
                <a:solidFill>
                  <a:schemeClr val="dk1"/>
                </a:solidFill>
              </a:rPr>
              <a:t>La definición de la Computación en la Nube según el Instituto Nacional de Estándares y Tecnología (NIST) describe un modelo que facilita el acceso a una red de manera ubicua, conveniente y bajo demanda, a un conjunto compartido de recursos informáticos configurables.</a:t>
            </a:r>
            <a:endParaRPr sz="24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75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PREOCUPACIONES TÉCNICAS DE LA CIENCIA FORENSE EN LA NUBE POR PARTE DE NIST</a:t>
            </a:r>
            <a:endParaRPr b="1">
              <a:solidFill>
                <a:srgbClr val="0B5394"/>
              </a:solidFill>
              <a:latin typeface="Arial"/>
              <a:ea typeface="Arial"/>
              <a:cs typeface="Arial"/>
              <a:sym typeface="Arial"/>
            </a:endParaRPr>
          </a:p>
        </p:txBody>
      </p:sp>
      <p:sp>
        <p:nvSpPr>
          <p:cNvPr id="350" name="Google Shape;350;p47"/>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Validar la imagen forense.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Realizar análisis de datos cifrados y obtener claves de cifrado.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Adaptarse al almacenamiento no localizado.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Lidiar con la falta de asociación directa entre las pruebas y un sospechoso específico, confiando en la información proporcionada por el proveedor de la nube.</a:t>
            </a:r>
            <a:endParaRPr sz="2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HERRAMIENTAS FORENSES DIGITALES POPULARES</a:t>
            </a:r>
            <a:endParaRPr b="1">
              <a:solidFill>
                <a:srgbClr val="0B5394"/>
              </a:solidFill>
              <a:latin typeface="Arial"/>
              <a:ea typeface="Arial"/>
              <a:cs typeface="Arial"/>
              <a:sym typeface="Arial"/>
            </a:endParaRPr>
          </a:p>
        </p:txBody>
      </p:sp>
      <p:sp>
        <p:nvSpPr>
          <p:cNvPr id="356" name="Google Shape;356;p48"/>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Access Data Forensic Toolkit (FTK)</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EnCase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F-Response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Internet Evidence Finder (IEF) de Magnet Forensics</a:t>
            </a:r>
            <a:endParaRPr sz="2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DIMENSIÓN ORGANIZACIONAL DE ANÁLISIS FORENSE</a:t>
            </a:r>
            <a:endParaRPr b="1">
              <a:solidFill>
                <a:srgbClr val="0B5394"/>
              </a:solidFill>
              <a:latin typeface="Arial"/>
              <a:ea typeface="Arial"/>
              <a:cs typeface="Arial"/>
              <a:sym typeface="Arial"/>
            </a:endParaRPr>
          </a:p>
        </p:txBody>
      </p:sp>
      <p:sp>
        <p:nvSpPr>
          <p:cNvPr id="362" name="Google Shape;362;p49"/>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Investigadores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Profesionales de TI</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Controladores de incidentes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Asesores legales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Asistencia externa</a:t>
            </a:r>
            <a:endParaRPr sz="2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00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CAPACIDAD FORENSE EN LA NUBE: DIMENSIONES TÉCNICAS, ORGANIZATIVAS Y LEGALES</a:t>
            </a:r>
            <a:endParaRPr b="1">
              <a:solidFill>
                <a:srgbClr val="0B5394"/>
              </a:solidFill>
              <a:latin typeface="Arial"/>
              <a:ea typeface="Arial"/>
              <a:cs typeface="Arial"/>
              <a:sym typeface="Arial"/>
            </a:endParaRPr>
          </a:p>
        </p:txBody>
      </p:sp>
      <p:sp>
        <p:nvSpPr>
          <p:cNvPr id="368" name="Google Shape;368;p50"/>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Recolección de datos forenses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Análisis forense estático, elástico y en vivo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Segregación de evidencia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Múltiples copias de datos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Ambientes virtualizados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Personal interno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Cadenas de dependencia externa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Acuerdos de Nivel de Servicio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Múltiples jurisdicciones y arrendamiento</a:t>
            </a:r>
            <a:endParaRPr sz="2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RETOS IDENTIFICADOS POR EL NIST</a:t>
            </a:r>
            <a:endParaRPr b="1">
              <a:solidFill>
                <a:srgbClr val="0B5394"/>
              </a:solidFill>
              <a:latin typeface="Arial"/>
              <a:ea typeface="Arial"/>
              <a:cs typeface="Arial"/>
              <a:sym typeface="Arial"/>
            </a:endParaRPr>
          </a:p>
        </p:txBody>
      </p:sp>
      <p:sp>
        <p:nvSpPr>
          <p:cNvPr id="374" name="Google Shape;374;p51"/>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Arquitectura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Recolección de datos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Sistemas informáticos locales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Clasificación forense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Análisis forense como servicio (FaaS)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Técnicas anti forenses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Entrenamiento constante</a:t>
            </a:r>
            <a:endParaRPr sz="2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MODELOS FORENSES DIGITALES</a:t>
            </a:r>
            <a:endParaRPr b="1">
              <a:solidFill>
                <a:srgbClr val="0B5394"/>
              </a:solidFill>
              <a:latin typeface="Arial"/>
              <a:ea typeface="Arial"/>
              <a:cs typeface="Arial"/>
              <a:sym typeface="Arial"/>
            </a:endParaRPr>
          </a:p>
        </p:txBody>
      </p:sp>
      <p:sp>
        <p:nvSpPr>
          <p:cNvPr id="380" name="Google Shape;380;p52"/>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Modelo de Procesos de Evidencia Forense Digital</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Modelo DFRWS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Modelo Ampliado de Investigaciones de Delitos Cibernéticos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Modelo Armonizado de Procesos de Investigación Forense Digital</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Proceso Integrado de Investigación Digital (IDIP)</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Modelo IDIP Mejorado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Modelo Sistemático de Investigación Forense Digital</a:t>
            </a:r>
            <a:endParaRPr sz="2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PROCESO DE INVESTIGACIONES FORENSES EN LA NUBE</a:t>
            </a:r>
            <a:endParaRPr b="1">
              <a:solidFill>
                <a:srgbClr val="0B5394"/>
              </a:solidFill>
              <a:latin typeface="Arial"/>
              <a:ea typeface="Arial"/>
              <a:cs typeface="Arial"/>
              <a:sym typeface="Arial"/>
            </a:endParaRPr>
          </a:p>
        </p:txBody>
      </p:sp>
      <p:sp>
        <p:nvSpPr>
          <p:cNvPr id="386" name="Google Shape;386;p53"/>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Determinar el propósito de la investigación.</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Identificar los tipos de servicios en la nube.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Seleccionar el tipo de tecnología a aplicar.</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Inspeccionar las ubicaciones físicas y lógicas.</a:t>
            </a:r>
            <a:endParaRPr sz="2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00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PROCESO DE INVESTIGACIONES FORENSES EN LA NUBE (ADMISIBILIDAD DE LA EVIDENCIA)</a:t>
            </a:r>
            <a:endParaRPr b="1">
              <a:solidFill>
                <a:srgbClr val="0B5394"/>
              </a:solidFill>
              <a:latin typeface="Arial"/>
              <a:ea typeface="Arial"/>
              <a:cs typeface="Arial"/>
              <a:sym typeface="Arial"/>
            </a:endParaRPr>
          </a:p>
        </p:txBody>
      </p:sp>
      <p:sp>
        <p:nvSpPr>
          <p:cNvPr id="392" name="Google Shape;392;p54"/>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Identificar el propósito de la investigación.</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Determinar el tipo de servicio en la nube.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Determinar el tipo de tecnología en la nube.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Realizar la investigación.</a:t>
            </a:r>
            <a:endParaRPr sz="2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MODELO AVANZADO DE ADQUISICIÓN DE DATOS</a:t>
            </a:r>
            <a:endParaRPr b="1">
              <a:solidFill>
                <a:srgbClr val="0B5394"/>
              </a:solidFill>
              <a:latin typeface="Arial"/>
              <a:ea typeface="Arial"/>
              <a:cs typeface="Arial"/>
              <a:sym typeface="Arial"/>
            </a:endParaRPr>
          </a:p>
        </p:txBody>
      </p:sp>
      <p:sp>
        <p:nvSpPr>
          <p:cNvPr id="398" name="Google Shape;398;p55"/>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Planificación inicial, levantamiento en sitio y adquisición de datos electrónicos.</a:t>
            </a:r>
            <a:endParaRPr sz="2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6"/>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00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MARCO FORENSE DIGITAL CONCEPTUAL INTEGRADO PARA LA COMPUTACIÓN EN LA NUBE</a:t>
            </a:r>
            <a:endParaRPr b="1">
              <a:solidFill>
                <a:srgbClr val="0B5394"/>
              </a:solidFill>
              <a:latin typeface="Arial"/>
              <a:ea typeface="Arial"/>
              <a:cs typeface="Arial"/>
              <a:sym typeface="Arial"/>
            </a:endParaRPr>
          </a:p>
        </p:txBody>
      </p:sp>
      <p:sp>
        <p:nvSpPr>
          <p:cNvPr id="404" name="Google Shape;404;p56"/>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Identificación y preservación, recopilación, examen y análisis, e informes y presentación.</a:t>
            </a: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CARACTERÍSTICAS ESENCIALES </a:t>
            </a:r>
            <a:r>
              <a:rPr b="1" lang="es-CO">
                <a:solidFill>
                  <a:srgbClr val="0B5394"/>
                </a:solidFill>
                <a:latin typeface="Arial"/>
                <a:ea typeface="Arial"/>
                <a:cs typeface="Arial"/>
                <a:sym typeface="Arial"/>
              </a:rPr>
              <a:t>CLOUD COMPUTING</a:t>
            </a:r>
            <a:endParaRPr b="1">
              <a:solidFill>
                <a:srgbClr val="0B5394"/>
              </a:solidFill>
              <a:latin typeface="Arial"/>
              <a:ea typeface="Arial"/>
              <a:cs typeface="Arial"/>
              <a:sym typeface="Arial"/>
            </a:endParaRPr>
          </a:p>
        </p:txBody>
      </p:sp>
      <p:sp>
        <p:nvSpPr>
          <p:cNvPr id="248" name="Google Shape;248;p30"/>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Autoservicio bajo demanda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Amplio acceso a la red</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Agrupación de recursos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Elasticidad rápida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Servicio medido</a:t>
            </a:r>
            <a:endParaRPr sz="24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7"/>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MODELO INTEGRADO DE PROCESO FORENSE DIGITAL </a:t>
            </a:r>
            <a:endParaRPr b="1">
              <a:solidFill>
                <a:srgbClr val="0B5394"/>
              </a:solidFill>
              <a:latin typeface="Arial"/>
              <a:ea typeface="Arial"/>
              <a:cs typeface="Arial"/>
              <a:sym typeface="Arial"/>
            </a:endParaRPr>
          </a:p>
        </p:txBody>
      </p:sp>
      <p:sp>
        <p:nvSpPr>
          <p:cNvPr id="410" name="Google Shape;410;p57"/>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Preparación, incidentes, respuesta a incidentes, investigación física, investigación digital, presentación y documentación.</a:t>
            </a:r>
            <a:endParaRPr sz="2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8"/>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MODELO FORENSE DE NUBE ABIERTA</a:t>
            </a:r>
            <a:endParaRPr b="1">
              <a:solidFill>
                <a:srgbClr val="0B5394"/>
              </a:solidFill>
              <a:latin typeface="Arial"/>
              <a:ea typeface="Arial"/>
              <a:cs typeface="Arial"/>
              <a:sym typeface="Arial"/>
            </a:endParaRPr>
          </a:p>
        </p:txBody>
      </p:sp>
      <p:sp>
        <p:nvSpPr>
          <p:cNvPr id="416" name="Google Shape;416;p58"/>
          <p:cNvSpPr txBox="1"/>
          <p:nvPr/>
        </p:nvSpPr>
        <p:spPr>
          <a:xfrm>
            <a:off x="730950" y="1910675"/>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Preservación, identificación, recopilación, organización, presentación y verificación.</a:t>
            </a:r>
            <a:endParaRPr sz="2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MODELO DE DE MADUREZ DE CAPACIDADES FORENSES EN LA NUBE (CMM)</a:t>
            </a:r>
            <a:endParaRPr b="1">
              <a:solidFill>
                <a:srgbClr val="0B5394"/>
              </a:solidFill>
              <a:latin typeface="Arial"/>
              <a:ea typeface="Arial"/>
              <a:cs typeface="Arial"/>
              <a:sym typeface="Arial"/>
            </a:endParaRPr>
          </a:p>
        </p:txBody>
      </p:sp>
      <p:sp>
        <p:nvSpPr>
          <p:cNvPr id="422" name="Google Shape;422;p59"/>
          <p:cNvSpPr txBox="1"/>
          <p:nvPr/>
        </p:nvSpPr>
        <p:spPr>
          <a:xfrm>
            <a:off x="730950" y="1665750"/>
            <a:ext cx="10730100" cy="393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CO" sz="2400">
                <a:solidFill>
                  <a:schemeClr val="dk1"/>
                </a:solidFill>
              </a:rPr>
              <a:t>El modelo se basó en el Marco de Madurez de Procesos de Software (SEI) del Instituto de Ingeniería de Software de la Universidad Carnegie Mellon, que identifica cinco niveles progresivos de madurez de procesos: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Inicial – ¿Cómo vamos a hacer esto?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Repetible – ¿Hemos hecho esto alguna vez antes?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Definido – ¿Cuál es nuestro proceso para hacer esto?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Gestionado – ¿Qué recursos requirió esto?</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Optimización – ¿Cómo podemos hacerlo mejor?</a:t>
            </a:r>
            <a:endParaRPr sz="24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2400">
              <a:solidFill>
                <a:schemeClr val="dk1"/>
              </a:solidFill>
            </a:endParaRPr>
          </a:p>
          <a:p>
            <a:pPr indent="0" lvl="0" marL="0" rtl="0" algn="ctr">
              <a:lnSpc>
                <a:spcPct val="115000"/>
              </a:lnSpc>
              <a:spcBef>
                <a:spcPts val="0"/>
              </a:spcBef>
              <a:spcAft>
                <a:spcPts val="0"/>
              </a:spcAft>
              <a:buNone/>
            </a:pPr>
            <a:r>
              <a:rPr lang="es-CO" sz="2400">
                <a:solidFill>
                  <a:schemeClr val="dk1"/>
                </a:solidFill>
              </a:rPr>
              <a:t>El modelo SEI se aplica al análisis forense de la nube para proporcionar orientación de alto nivel por nivel, centrándose inicialmente en el uso de la nube IaaS.</a:t>
            </a:r>
            <a:endParaRPr sz="2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0"/>
          <p:cNvSpPr txBox="1"/>
          <p:nvPr>
            <p:ph type="ctrTitle"/>
          </p:nvPr>
        </p:nvSpPr>
        <p:spPr>
          <a:xfrm>
            <a:off x="122830" y="4053383"/>
            <a:ext cx="11846257" cy="1066998"/>
          </a:xfrm>
          <a:prstGeom prst="rect">
            <a:avLst/>
          </a:prstGeom>
          <a:noFill/>
          <a:ln>
            <a:noFill/>
          </a:ln>
        </p:spPr>
        <p:txBody>
          <a:bodyPr anchorCtr="0" anchor="b" bIns="45700" lIns="91425" spcFirstLastPara="1" rIns="91425" wrap="square" tIns="45700">
            <a:noAutofit/>
          </a:bodyPr>
          <a:lstStyle/>
          <a:p>
            <a:pPr indent="0" lvl="0" marL="0" rtl="0" algn="ctr">
              <a:lnSpc>
                <a:spcPct val="40000"/>
              </a:lnSpc>
              <a:spcBef>
                <a:spcPts val="0"/>
              </a:spcBef>
              <a:spcAft>
                <a:spcPts val="0"/>
              </a:spcAft>
              <a:buClr>
                <a:srgbClr val="CEE6FE"/>
              </a:buClr>
              <a:buSzPts val="14000"/>
              <a:buFont typeface="Calibri"/>
              <a:buNone/>
            </a:pPr>
            <a:r>
              <a:rPr lang="es-CO" sz="14000"/>
              <a:t>Gracias</a:t>
            </a:r>
            <a:endParaRPr sz="14000"/>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MODELOS DE </a:t>
            </a:r>
            <a:r>
              <a:rPr b="1" lang="es-CO">
                <a:solidFill>
                  <a:srgbClr val="0B5394"/>
                </a:solidFill>
                <a:latin typeface="Arial"/>
                <a:ea typeface="Arial"/>
                <a:cs typeface="Arial"/>
                <a:sym typeface="Arial"/>
              </a:rPr>
              <a:t>CLOUD COMPUTING INCLUYEN:</a:t>
            </a:r>
            <a:endParaRPr b="1">
              <a:solidFill>
                <a:srgbClr val="0B5394"/>
              </a:solidFill>
              <a:latin typeface="Arial"/>
              <a:ea typeface="Arial"/>
              <a:cs typeface="Arial"/>
              <a:sym typeface="Arial"/>
            </a:endParaRPr>
          </a:p>
        </p:txBody>
      </p:sp>
      <p:sp>
        <p:nvSpPr>
          <p:cNvPr id="254" name="Google Shape;254;p31"/>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Software como servicio (SaaS)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Plataforma como servicio (PaaS)</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Infraestructura como servicio (IaaS)</a:t>
            </a:r>
            <a:endParaRPr sz="24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MODELOS DE IMPLEMENTACIÓN EN LA NUBE:</a:t>
            </a:r>
            <a:endParaRPr b="1">
              <a:solidFill>
                <a:srgbClr val="0B5394"/>
              </a:solidFill>
              <a:latin typeface="Arial"/>
              <a:ea typeface="Arial"/>
              <a:cs typeface="Arial"/>
              <a:sym typeface="Arial"/>
            </a:endParaRPr>
          </a:p>
        </p:txBody>
      </p:sp>
      <p:sp>
        <p:nvSpPr>
          <p:cNvPr id="260" name="Google Shape;260;p32"/>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381000" lvl="0" marL="457200" rtl="0" algn="ctr">
              <a:lnSpc>
                <a:spcPct val="115000"/>
              </a:lnSpc>
              <a:spcBef>
                <a:spcPts val="0"/>
              </a:spcBef>
              <a:spcAft>
                <a:spcPts val="0"/>
              </a:spcAft>
              <a:buClr>
                <a:schemeClr val="dk1"/>
              </a:buClr>
              <a:buSzPts val="2400"/>
              <a:buChar char="-"/>
            </a:pPr>
            <a:r>
              <a:rPr lang="es-CO" sz="2400">
                <a:solidFill>
                  <a:schemeClr val="dk1"/>
                </a:solidFill>
              </a:rPr>
              <a:t>Nube privada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Nube comunitaria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Nube pública </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Nube híbrida</a:t>
            </a:r>
            <a:endParaRPr sz="24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VIRTUALIZACIÓN</a:t>
            </a:r>
            <a:endParaRPr b="1">
              <a:solidFill>
                <a:srgbClr val="0B5394"/>
              </a:solidFill>
              <a:latin typeface="Arial"/>
              <a:ea typeface="Arial"/>
              <a:cs typeface="Arial"/>
              <a:sym typeface="Arial"/>
            </a:endParaRPr>
          </a:p>
        </p:txBody>
      </p:sp>
      <p:sp>
        <p:nvSpPr>
          <p:cNvPr id="266" name="Google Shape;266;p33"/>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CO" sz="2400">
                <a:solidFill>
                  <a:schemeClr val="dk1"/>
                </a:solidFill>
              </a:rPr>
              <a:t>La virtualización es un proceso clave en la computación en la nube que implica la creación de máquinas virtuales (VM), implementaciones de software que simulan computadoras físicas y sus entornos. Estas VM se separan de sus recursos subyacentes mediante un contenedor de ejecución, como un sistema operativo o un programa. La virtualización se aplica en diversas áreas, como servidores, almacenamiento y redes, y puede enmascarar la complejidad, permitiendo el uso compartido y la utilización eficiente de recursos.</a:t>
            </a:r>
            <a:endParaRPr sz="24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TIPOS DE </a:t>
            </a:r>
            <a:r>
              <a:rPr b="1" lang="es-CO">
                <a:solidFill>
                  <a:srgbClr val="0B5394"/>
                </a:solidFill>
                <a:latin typeface="Arial"/>
                <a:ea typeface="Arial"/>
                <a:cs typeface="Arial"/>
                <a:sym typeface="Arial"/>
              </a:rPr>
              <a:t>VIRTUALIZACIÓN:</a:t>
            </a:r>
            <a:endParaRPr b="1">
              <a:solidFill>
                <a:srgbClr val="0B5394"/>
              </a:solidFill>
              <a:latin typeface="Arial"/>
              <a:ea typeface="Arial"/>
              <a:cs typeface="Arial"/>
              <a:sym typeface="Arial"/>
            </a:endParaRPr>
          </a:p>
        </p:txBody>
      </p:sp>
      <p:sp>
        <p:nvSpPr>
          <p:cNvPr id="272" name="Google Shape;272;p34"/>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342900" lvl="0" marL="457200" rtl="0" algn="ctr">
              <a:lnSpc>
                <a:spcPct val="115000"/>
              </a:lnSpc>
              <a:spcBef>
                <a:spcPts val="0"/>
              </a:spcBef>
              <a:spcAft>
                <a:spcPts val="0"/>
              </a:spcAft>
              <a:buClr>
                <a:schemeClr val="dk1"/>
              </a:buClr>
              <a:buSzPts val="1800"/>
              <a:buChar char="-"/>
            </a:pPr>
            <a:r>
              <a:rPr lang="es-CO" sz="2400">
                <a:solidFill>
                  <a:schemeClr val="dk1"/>
                </a:solidFill>
              </a:rPr>
              <a:t>Nativa o básica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Virtualización alojada</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Virtualización implementada por sistema operativo</a:t>
            </a:r>
            <a:endParaRPr sz="24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CO">
                <a:solidFill>
                  <a:srgbClr val="0B5394"/>
                </a:solidFill>
                <a:latin typeface="Arial"/>
                <a:ea typeface="Arial"/>
                <a:cs typeface="Arial"/>
                <a:sym typeface="Arial"/>
              </a:rPr>
              <a:t>CIENCIA FORENSE DIGITAL</a:t>
            </a:r>
            <a:endParaRPr b="1">
              <a:solidFill>
                <a:srgbClr val="0B5394"/>
              </a:solidFill>
              <a:latin typeface="Arial"/>
              <a:ea typeface="Arial"/>
              <a:cs typeface="Arial"/>
              <a:sym typeface="Arial"/>
            </a:endParaRPr>
          </a:p>
        </p:txBody>
      </p:sp>
      <p:sp>
        <p:nvSpPr>
          <p:cNvPr id="278" name="Google Shape;278;p35"/>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CO" sz="2400">
                <a:solidFill>
                  <a:schemeClr val="dk1"/>
                </a:solidFill>
              </a:rPr>
              <a:t>La ciencia forense digital implica la aplicación de la informática y procedimientos de investigación para examinar evidencia digital, asegurando la autoridad de búsqueda, la cadena de custodia, la validación con matemáticas, el uso de herramientas validadas, la repetibilidad, la generación de informes y, posiblemente, la evaluación experta. Una definición alternativa describe la ciencia forense digital como la aplicación de la ciencia para identificar, recopilar, examinar y analizar datos, mientras se preserva la integridad de la información y se mantiene una estricta cadena de custodia para los datos.</a:t>
            </a:r>
            <a:endParaRPr sz="2400">
              <a:solidFill>
                <a:schemeClr val="dk1"/>
              </a:solidFill>
            </a:endParaRPr>
          </a:p>
          <a:p>
            <a:pPr indent="0" lvl="0" marL="0" rtl="0" algn="just">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idx="1" type="body"/>
          </p:nvPr>
        </p:nvSpPr>
        <p:spPr>
          <a:xfrm>
            <a:off x="764092" y="604086"/>
            <a:ext cx="10663800" cy="450600"/>
          </a:xfrm>
          <a:prstGeom prst="rect">
            <a:avLst/>
          </a:prstGeom>
          <a:noFill/>
          <a:ln>
            <a:noFill/>
          </a:ln>
        </p:spPr>
        <p:txBody>
          <a:bodyPr anchorCtr="0" anchor="t" bIns="45700" lIns="91425" spcFirstLastPara="1" rIns="91425" wrap="square" tIns="45700">
            <a:normAutofit fontScale="77500"/>
          </a:bodyPr>
          <a:lstStyle/>
          <a:p>
            <a:pPr indent="0" lvl="0" marL="0" rtl="0" algn="l">
              <a:lnSpc>
                <a:spcPct val="90000"/>
              </a:lnSpc>
              <a:spcBef>
                <a:spcPts val="0"/>
              </a:spcBef>
              <a:spcAft>
                <a:spcPts val="0"/>
              </a:spcAft>
              <a:buClr>
                <a:schemeClr val="lt1"/>
              </a:buClr>
              <a:buSzPct val="100000"/>
              <a:buNone/>
            </a:pPr>
            <a:r>
              <a:rPr b="1" lang="es-CO">
                <a:solidFill>
                  <a:srgbClr val="0B5394"/>
                </a:solidFill>
                <a:latin typeface="Arial"/>
                <a:ea typeface="Arial"/>
                <a:cs typeface="Arial"/>
                <a:sym typeface="Arial"/>
              </a:rPr>
              <a:t>GUÍA PARA SOCORRISTAS (INVESTIGACIÓN ELECTRÓNICA - ESCENA DEL CRIMEN)</a:t>
            </a:r>
            <a:endParaRPr b="1">
              <a:solidFill>
                <a:srgbClr val="0B5394"/>
              </a:solidFill>
              <a:latin typeface="Arial"/>
              <a:ea typeface="Arial"/>
              <a:cs typeface="Arial"/>
              <a:sym typeface="Arial"/>
            </a:endParaRPr>
          </a:p>
        </p:txBody>
      </p:sp>
      <p:sp>
        <p:nvSpPr>
          <p:cNvPr id="284" name="Google Shape;284;p36"/>
          <p:cNvSpPr txBox="1"/>
          <p:nvPr/>
        </p:nvSpPr>
        <p:spPr>
          <a:xfrm>
            <a:off x="730950" y="1385850"/>
            <a:ext cx="10730100" cy="393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CO" sz="2400">
                <a:solidFill>
                  <a:schemeClr val="dk1"/>
                </a:solidFill>
              </a:rPr>
              <a:t>Evidencia digital:</a:t>
            </a:r>
            <a:r>
              <a:rPr lang="es-CO" sz="2400">
                <a:solidFill>
                  <a:schemeClr val="dk1"/>
                </a:solidFill>
              </a:rPr>
              <a:t> como información de valor almacenada, recibida o transmitida a través de dispositivos electrónicos.</a:t>
            </a:r>
            <a:endParaRPr sz="2400">
              <a:solidFill>
                <a:schemeClr val="dk1"/>
              </a:solidFill>
            </a:endParaRPr>
          </a:p>
          <a:p>
            <a:pPr indent="0" lvl="0" marL="0" rtl="0" algn="just">
              <a:lnSpc>
                <a:spcPct val="115000"/>
              </a:lnSpc>
              <a:spcBef>
                <a:spcPts val="0"/>
              </a:spcBef>
              <a:spcAft>
                <a:spcPts val="0"/>
              </a:spcAft>
              <a:buNone/>
            </a:pPr>
            <a:r>
              <a:t/>
            </a:r>
            <a:endParaRPr sz="2400">
              <a:solidFill>
                <a:schemeClr val="dk1"/>
              </a:solidFill>
            </a:endParaRPr>
          </a:p>
          <a:p>
            <a:pPr indent="0" lvl="0" marL="0" rtl="0" algn="just">
              <a:lnSpc>
                <a:spcPct val="115000"/>
              </a:lnSpc>
              <a:spcBef>
                <a:spcPts val="0"/>
              </a:spcBef>
              <a:spcAft>
                <a:spcPts val="0"/>
              </a:spcAft>
              <a:buNone/>
            </a:pPr>
            <a:r>
              <a:rPr b="1" lang="es-CO" sz="2400">
                <a:solidFill>
                  <a:schemeClr val="dk1"/>
                </a:solidFill>
              </a:rPr>
              <a:t>Características:</a:t>
            </a:r>
            <a:endParaRPr b="1"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Latente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Cruza fronteras jurisdiccionales </a:t>
            </a:r>
            <a:r>
              <a:rPr lang="es-CO" sz="2400">
                <a:solidFill>
                  <a:schemeClr val="dk1"/>
                </a:solidFill>
              </a:rPr>
              <a:t>fácilmente</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Susceptible</a:t>
            </a:r>
            <a:r>
              <a:rPr lang="es-CO" sz="2400">
                <a:solidFill>
                  <a:schemeClr val="dk1"/>
                </a:solidFill>
              </a:rPr>
              <a:t> a alteración o destrucción</a:t>
            </a:r>
            <a:endParaRPr sz="2400">
              <a:solidFill>
                <a:schemeClr val="dk1"/>
              </a:solidFill>
            </a:endParaRPr>
          </a:p>
          <a:p>
            <a:pPr indent="-381000" lvl="0" marL="457200" rtl="0" algn="ctr">
              <a:lnSpc>
                <a:spcPct val="115000"/>
              </a:lnSpc>
              <a:spcBef>
                <a:spcPts val="0"/>
              </a:spcBef>
              <a:spcAft>
                <a:spcPts val="0"/>
              </a:spcAft>
              <a:buClr>
                <a:schemeClr val="dk1"/>
              </a:buClr>
              <a:buSzPts val="2400"/>
              <a:buChar char="-"/>
            </a:pPr>
            <a:r>
              <a:rPr lang="es-CO" sz="2400">
                <a:solidFill>
                  <a:schemeClr val="dk1"/>
                </a:solidFill>
              </a:rPr>
              <a:t>Requiere respuesta urgente</a:t>
            </a:r>
            <a:endParaRPr sz="2400">
              <a:solidFill>
                <a:schemeClr val="dk1"/>
              </a:solidFill>
            </a:endParaRPr>
          </a:p>
          <a:p>
            <a:pPr indent="0" lvl="0" marL="0" rtl="0" algn="just">
              <a:lnSpc>
                <a:spcPct val="115000"/>
              </a:lnSpc>
              <a:spcBef>
                <a:spcPts val="0"/>
              </a:spcBef>
              <a:spcAft>
                <a:spcPts val="0"/>
              </a:spcAft>
              <a:buNone/>
            </a:pPr>
            <a:r>
              <a:t/>
            </a:r>
            <a:endParaRPr sz="2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